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07" r:id="rId3"/>
    <p:sldId id="309" r:id="rId4"/>
    <p:sldId id="291" r:id="rId5"/>
    <p:sldId id="296" r:id="rId6"/>
    <p:sldId id="297" r:id="rId7"/>
    <p:sldId id="298" r:id="rId8"/>
    <p:sldId id="293" r:id="rId9"/>
    <p:sldId id="299" r:id="rId10"/>
    <p:sldId id="300" r:id="rId11"/>
    <p:sldId id="303" r:id="rId12"/>
    <p:sldId id="305" r:id="rId13"/>
    <p:sldId id="312" r:id="rId1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B00FC7-FAEE-441D-913F-6ABF53FF893C}">
          <p14:sldIdLst>
            <p14:sldId id="307"/>
            <p14:sldId id="309"/>
            <p14:sldId id="291"/>
            <p14:sldId id="296"/>
            <p14:sldId id="297"/>
            <p14:sldId id="298"/>
            <p14:sldId id="293"/>
            <p14:sldId id="299"/>
            <p14:sldId id="300"/>
            <p14:sldId id="303"/>
            <p14:sldId id="305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пкеев Таулан Муратович" initials="КТМ" lastIdx="1" clrIdx="0">
    <p:extLst>
      <p:ext uri="{19B8F6BF-5375-455C-9EA6-DF929625EA0E}">
        <p15:presenceInfo xmlns:p15="http://schemas.microsoft.com/office/powerpoint/2012/main" userId="S-1-5-21-373432483-1734735884-4014802421-1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572C1"/>
    <a:srgbClr val="FFFFFF"/>
    <a:srgbClr val="C45B58"/>
    <a:srgbClr val="CB6613"/>
    <a:srgbClr val="DFB003"/>
    <a:srgbClr val="FDD74F"/>
    <a:srgbClr val="EAECE8"/>
    <a:srgbClr val="DCE7F8"/>
    <a:srgbClr val="C3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5522" autoAdjust="0"/>
  </p:normalViewPr>
  <p:slideViewPr>
    <p:cSldViewPr>
      <p:cViewPr varScale="1">
        <p:scale>
          <a:sx n="89" d="100"/>
          <a:sy n="89" d="100"/>
        </p:scale>
        <p:origin x="12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Инвестиционный проект</c:v>
                </c:pt>
              </c:strCache>
            </c:strRef>
          </c:tx>
          <c:dPt>
            <c:idx val="0"/>
            <c:bubble3D val="0"/>
            <c:spPr>
              <a:pattFill prst="dkVert">
                <a:fgClr>
                  <a:srgbClr val="92D05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rgbClr val="00B050"/>
                </a:innerShdw>
              </a:effectLst>
            </c:spPr>
          </c:dPt>
          <c:dPt>
            <c:idx val="1"/>
            <c:bubble3D val="0"/>
            <c:spPr>
              <a:pattFill prst="dkVert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АО, ООО "Инвестор"</c:v>
                </c:pt>
                <c:pt idx="1">
                  <c:v>АО "КРР"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056668549475843"/>
          <c:y val="0.8161747196616449"/>
          <c:w val="0.51822185367234619"/>
          <c:h val="0.18382528033835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Инвестиционный проект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АО, ООО "Инвестор"</c:v>
                </c:pt>
                <c:pt idx="1">
                  <c:v>АО "КРР"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68661242573916"/>
          <c:y val="0.84828051004591631"/>
          <c:w val="0.52062677514852163"/>
          <c:h val="0.15171948995408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Инвестиционный проект</c:v>
                </c:pt>
              </c:strCache>
            </c:strRef>
          </c:tx>
          <c:dPt>
            <c:idx val="0"/>
            <c:bubble3D val="0"/>
            <c:spPr>
              <a:solidFill>
                <a:srgbClr val="4F81BD"/>
              </a:solidFill>
              <a:ln w="19050">
                <a:solidFill>
                  <a:srgbClr val="4F81BD"/>
                </a:solidFill>
              </a:ln>
              <a:effectLst>
                <a:innerShdw blurRad="114300">
                  <a:srgbClr val="00B050"/>
                </a:innerShdw>
              </a:effectLst>
            </c:spPr>
          </c:dPt>
          <c:dPt>
            <c:idx val="1"/>
            <c:bubble3D val="0"/>
            <c:explosion val="5"/>
            <c:spPr>
              <a:solidFill>
                <a:srgbClr val="C45B58"/>
              </a:solidFill>
              <a:ln w="19050">
                <a:solidFill>
                  <a:srgbClr val="C45B58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Доля АО, ООО "Инвестор"</c:v>
                </c:pt>
                <c:pt idx="1">
                  <c:v>АО "КРР"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1718520699550396"/>
          <c:y val="0.86352857932417892"/>
          <c:w val="0.70293210803852679"/>
          <c:h val="8.5644523081614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Инвестиционный проект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solidFill>
                <a:srgbClr val="C45B58"/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Доля АО, ООО "Инвестор"</c:v>
                </c:pt>
                <c:pt idx="1">
                  <c:v>АО "КРР"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3369513981527117"/>
          <c:y val="0.85844588956475765"/>
          <c:w val="0.74108903817829586"/>
          <c:h val="9.0727212841035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3633"/>
          </a:xfrm>
          <a:prstGeom prst="rect">
            <a:avLst/>
          </a:prstGeom>
        </p:spPr>
        <p:txBody>
          <a:bodyPr vert="horz" lIns="92137" tIns="46069" rIns="92137" bIns="460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3633"/>
          </a:xfrm>
          <a:prstGeom prst="rect">
            <a:avLst/>
          </a:prstGeom>
        </p:spPr>
        <p:txBody>
          <a:bodyPr vert="horz" lIns="92137" tIns="46069" rIns="92137" bIns="46069" rtlCol="0"/>
          <a:lstStyle>
            <a:lvl1pPr algn="r">
              <a:defRPr sz="1200"/>
            </a:lvl1pPr>
          </a:lstStyle>
          <a:p>
            <a:fld id="{D33D2C6C-7DF3-4A2C-BA03-E38FC9E2A3D3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7" tIns="46069" rIns="92137" bIns="460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22"/>
            <a:ext cx="5438140" cy="4442698"/>
          </a:xfrm>
          <a:prstGeom prst="rect">
            <a:avLst/>
          </a:prstGeom>
        </p:spPr>
        <p:txBody>
          <a:bodyPr vert="horz" lIns="92137" tIns="46069" rIns="92137" bIns="460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316"/>
            <a:ext cx="2945659" cy="493633"/>
          </a:xfrm>
          <a:prstGeom prst="rect">
            <a:avLst/>
          </a:prstGeom>
        </p:spPr>
        <p:txBody>
          <a:bodyPr vert="horz" lIns="92137" tIns="46069" rIns="92137" bIns="460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377316"/>
            <a:ext cx="2945659" cy="493633"/>
          </a:xfrm>
          <a:prstGeom prst="rect">
            <a:avLst/>
          </a:prstGeom>
        </p:spPr>
        <p:txBody>
          <a:bodyPr vert="horz" lIns="92137" tIns="46069" rIns="92137" bIns="46069" rtlCol="0" anchor="b"/>
          <a:lstStyle>
            <a:lvl1pPr algn="r">
              <a:defRPr sz="1200"/>
            </a:lvl1pPr>
          </a:lstStyle>
          <a:p>
            <a:fld id="{84D50F36-F080-43FD-BED8-200C4FBFA0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87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0E517-D3EF-4954-994F-1F6518227B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7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11852-7796-4953-9BD6-24EB139D1B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5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11852-7796-4953-9BD6-24EB139D1B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1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3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4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2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0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1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6356350"/>
            <a:ext cx="285752" cy="365125"/>
          </a:xfrm>
        </p:spPr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71868" y="928670"/>
            <a:ext cx="2000264" cy="38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2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0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1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0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!WORK\PPT_Caucasus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148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1469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66" y="6356350"/>
            <a:ext cx="285752" cy="365125"/>
          </a:xfrm>
        </p:spPr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71868" y="1285860"/>
            <a:ext cx="2000264" cy="38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!WORK\PPT_Caucasus\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WORK\PPT_Caucasus\templa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45F7-D7CD-4D51-8DEA-A4357E5023FF}" type="datetimeFigureOut">
              <a:rPr lang="ru-RU" smtClean="0"/>
              <a:pPr/>
              <a:t>03.04.2019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7A65-3192-41B2-A61D-7CF817D92E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E8CFE4-6E64-4E20-B79A-049980D7119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03.04.2019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A727A3-0E53-4446-AF3E-2B717131A7F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info@krskfo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alania-invest@mail.ru" TargetMode="External"/><Relationship Id="rId4" Type="http://schemas.openxmlformats.org/officeDocument/2006/relationships/hyperlink" Target="http://www.alania-inves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7" y="-171400"/>
            <a:ext cx="9962335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175351" cy="1793167"/>
          </a:xfrm>
          <a:effectLst>
            <a:softEdge rad="317500"/>
          </a:effectLst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АО «Корпорация инвестиционного развития Республики Северная Осетия-Алания»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" y="4797152"/>
            <a:ext cx="2887655" cy="21034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40628"/>
            <a:ext cx="4238207" cy="224699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Кавдоломит карьер фото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87281"/>
            <a:ext cx="2887655" cy="21657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26" name="Picture 2" descr="C:\Users\Администратор\Pictures\Фото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73157"/>
            <a:ext cx="2647496" cy="16634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Кавдоломит карьер фото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8161" y="147135"/>
            <a:ext cx="2887655" cy="21657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2" name="Picture 2" descr="C:\Users\Администратор\Pictures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09447"/>
            <a:ext cx="1907704" cy="11923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141475" y="813281"/>
            <a:ext cx="25818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76076" y="1074889"/>
            <a:ext cx="1743392" cy="1419889"/>
            <a:chOff x="370926" y="4052740"/>
            <a:chExt cx="2306038" cy="1953285"/>
          </a:xfrm>
        </p:grpSpPr>
        <p:pic>
          <p:nvPicPr>
            <p:cNvPr id="78" name="Picture 12" descr="http://slkglobalbpo.com/blog/wp-content/uploads/2013/08/2564895_thumbnai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06" y="4052740"/>
              <a:ext cx="1878010" cy="185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370926" y="5646139"/>
              <a:ext cx="2306038" cy="35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АО, ООО «Инвестор»</a:t>
              </a:r>
              <a:endParaRPr lang="ru-RU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401169" y="535475"/>
            <a:ext cx="2738902" cy="3517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352973" y="22471"/>
            <a:ext cx="8229600" cy="40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600" b="1" dirty="0" smtClean="0">
                <a:solidFill>
                  <a:schemeClr val="tx2"/>
                </a:solidFill>
              </a:rPr>
              <a:t>Механизм финансирования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3806244" y="4036569"/>
            <a:ext cx="1412476" cy="1627632"/>
            <a:chOff x="3642799" y="1738887"/>
            <a:chExt cx="1758370" cy="2083374"/>
          </a:xfrm>
        </p:grpSpPr>
        <p:pic>
          <p:nvPicPr>
            <p:cNvPr id="56" name="Picture 2" descr="D:\!WORK\PPT_Caucasus\Рисунок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4485" t="12608" r="10660" b="11741"/>
            <a:stretch/>
          </p:blipFill>
          <p:spPr bwMode="auto">
            <a:xfrm>
              <a:off x="3722141" y="1738887"/>
              <a:ext cx="1581838" cy="1669844"/>
            </a:xfrm>
            <a:prstGeom prst="rect">
              <a:avLst/>
            </a:prstGeom>
            <a:noFill/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99" y="3457548"/>
              <a:ext cx="1758370" cy="364713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rgbClr val="FFFFFF"/>
              </a:solidFill>
              <a:miter lim="800000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3639014" y="2056186"/>
            <a:ext cx="1754649" cy="1449656"/>
            <a:chOff x="1239145" y="2798625"/>
            <a:chExt cx="1873393" cy="1622817"/>
          </a:xfrm>
        </p:grpSpPr>
        <p:pic>
          <p:nvPicPr>
            <p:cNvPr id="60" name="Picture 13" descr="!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642" y="2798625"/>
              <a:ext cx="1573938" cy="1506461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>
                  <a:alpha val="56000"/>
                </a:schemeClr>
              </a:glow>
              <a:reflection blurRad="850900" stA="8000" endPos="6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239145" y="4178621"/>
              <a:ext cx="1873393" cy="24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Субъект</a:t>
              </a:r>
              <a:endParaRPr lang="ru-RU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315645" y="445043"/>
            <a:ext cx="23042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верх 63"/>
          <p:cNvSpPr/>
          <p:nvPr/>
        </p:nvSpPr>
        <p:spPr>
          <a:xfrm>
            <a:off x="4390935" y="3548804"/>
            <a:ext cx="183244" cy="487439"/>
          </a:xfrm>
          <a:prstGeom prst="upArrow">
            <a:avLst>
              <a:gd name="adj1" fmla="val 50000"/>
              <a:gd name="adj2" fmla="val 123496"/>
            </a:avLst>
          </a:prstGeom>
          <a:solidFill>
            <a:srgbClr val="C45B58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65" name="Стрелка вверх 64"/>
          <p:cNvSpPr/>
          <p:nvPr/>
        </p:nvSpPr>
        <p:spPr>
          <a:xfrm>
            <a:off x="4387915" y="1653376"/>
            <a:ext cx="183244" cy="549508"/>
          </a:xfrm>
          <a:prstGeom prst="upArrow">
            <a:avLst>
              <a:gd name="adj1" fmla="val 50000"/>
              <a:gd name="adj2" fmla="val 123496"/>
            </a:avLst>
          </a:prstGeom>
          <a:solidFill>
            <a:srgbClr val="C45B58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5436367" y="2894072"/>
            <a:ext cx="2995524" cy="2498677"/>
            <a:chOff x="1775383" y="2672252"/>
            <a:chExt cx="2995524" cy="2498677"/>
          </a:xfrm>
          <a:effectLst>
            <a:reflection stA="45000" endPos="22000" dist="50800" dir="5400000" sy="-100000" algn="bl" rotWithShape="0"/>
          </a:effectLst>
        </p:grpSpPr>
        <p:graphicFrame>
          <p:nvGraphicFramePr>
            <p:cNvPr id="87" name="Диаграмма 86"/>
            <p:cNvGraphicFramePr/>
            <p:nvPr>
              <p:extLst>
                <p:ext uri="{D42A27DB-BD31-4B8C-83A1-F6EECF244321}">
                  <p14:modId xmlns:p14="http://schemas.microsoft.com/office/powerpoint/2010/main" val="1446212439"/>
                </p:ext>
              </p:extLst>
            </p:nvPr>
          </p:nvGraphicFramePr>
          <p:xfrm>
            <a:off x="1775383" y="2672252"/>
            <a:ext cx="2995524" cy="24986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88" name="Picture 4" descr="http://www.s.7232.kz/section/newsIconCis2/upload/images/news/icon/getimage_111_14485963902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1" t="-946" r="13565" b="-2207"/>
            <a:stretch/>
          </p:blipFill>
          <p:spPr bwMode="auto">
            <a:xfrm>
              <a:off x="2671117" y="3194066"/>
              <a:ext cx="1238526" cy="1153133"/>
            </a:xfrm>
            <a:prstGeom prst="ellipse">
              <a:avLst/>
            </a:prstGeom>
            <a:ln w="63500" cap="rnd">
              <a:solidFill>
                <a:schemeClr val="bg1">
                  <a:lumMod val="9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376076" y="2951719"/>
            <a:ext cx="2995524" cy="2498677"/>
            <a:chOff x="1775383" y="2672252"/>
            <a:chExt cx="2995524" cy="2498677"/>
          </a:xfrm>
          <a:solidFill>
            <a:schemeClr val="accent1">
              <a:alpha val="98000"/>
            </a:schemeClr>
          </a:solidFill>
          <a:effectLst>
            <a:reflection stA="45000" endPos="24000" dist="50800" dir="5400000" sy="-100000" algn="bl" rotWithShape="0"/>
          </a:effectLst>
        </p:grpSpPr>
        <p:graphicFrame>
          <p:nvGraphicFramePr>
            <p:cNvPr id="90" name="Диаграмма 89"/>
            <p:cNvGraphicFramePr/>
            <p:nvPr>
              <p:extLst>
                <p:ext uri="{D42A27DB-BD31-4B8C-83A1-F6EECF244321}">
                  <p14:modId xmlns:p14="http://schemas.microsoft.com/office/powerpoint/2010/main" val="3081131758"/>
                </p:ext>
              </p:extLst>
            </p:nvPr>
          </p:nvGraphicFramePr>
          <p:xfrm>
            <a:off x="1775383" y="2672252"/>
            <a:ext cx="2995524" cy="24986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91" name="Picture 4" descr="http://www.s.7232.kz/section/newsIconCis2/upload/images/news/icon/getimage_111_14485963902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1" t="-946" r="13565" b="-2207"/>
            <a:stretch/>
          </p:blipFill>
          <p:spPr bwMode="auto">
            <a:xfrm>
              <a:off x="2643527" y="3192944"/>
              <a:ext cx="1238526" cy="1153133"/>
            </a:xfrm>
            <a:prstGeom prst="ellipse">
              <a:avLst/>
            </a:prstGeom>
            <a:grpFill/>
            <a:ln w="63500" cap="rnd">
              <a:solidFill>
                <a:schemeClr val="bg1">
                  <a:lumMod val="9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</p:grpSp>
      <p:sp>
        <p:nvSpPr>
          <p:cNvPr id="94" name="TextBox 93"/>
          <p:cNvSpPr txBox="1"/>
          <p:nvPr/>
        </p:nvSpPr>
        <p:spPr>
          <a:xfrm>
            <a:off x="396482" y="538221"/>
            <a:ext cx="2740646" cy="340519"/>
          </a:xfrm>
          <a:prstGeom prst="round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Вновь начинаемый проект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88779" y="549942"/>
            <a:ext cx="2943099" cy="348890"/>
            <a:chOff x="5819525" y="555261"/>
            <a:chExt cx="2943099" cy="348890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5819525" y="555261"/>
              <a:ext cx="2943099" cy="34889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8000">
                  <a:schemeClr val="accent3"/>
                </a:gs>
                <a:gs pos="45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66047" y="571242"/>
              <a:ext cx="19720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Действующий проект</a:t>
              </a:r>
              <a:endParaRPr lang="ru-RU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7" name="Стрелка вверх 96"/>
          <p:cNvSpPr/>
          <p:nvPr/>
        </p:nvSpPr>
        <p:spPr>
          <a:xfrm rot="8430478">
            <a:off x="1227895" y="2414816"/>
            <a:ext cx="156934" cy="655002"/>
          </a:xfrm>
          <a:prstGeom prst="upArrow">
            <a:avLst>
              <a:gd name="adj1" fmla="val 54989"/>
              <a:gd name="adj2" fmla="val 11079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Стрелка углом 1"/>
          <p:cNvSpPr/>
          <p:nvPr/>
        </p:nvSpPr>
        <p:spPr>
          <a:xfrm rot="5400000">
            <a:off x="5434177" y="1364053"/>
            <a:ext cx="1800202" cy="1409297"/>
          </a:xfrm>
          <a:prstGeom prst="bentArrow">
            <a:avLst>
              <a:gd name="adj1" fmla="val 6124"/>
              <a:gd name="adj2" fmla="val 6649"/>
              <a:gd name="adj3" fmla="val 16294"/>
              <a:gd name="adj4" fmla="val 26550"/>
            </a:avLst>
          </a:prstGeom>
          <a:solidFill>
            <a:srgbClr val="C45B58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79979"/>
              </p:ext>
            </p:extLst>
          </p:nvPr>
        </p:nvGraphicFramePr>
        <p:xfrm>
          <a:off x="1708016" y="5899214"/>
          <a:ext cx="5521456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50800" stA="73000" endPos="21000" dist="76200" dir="5400000" sy="-100000" algn="bl" rotWithShape="0"/>
                </a:effectLst>
                <a:tableStyleId>{2D5ABB26-0587-4C30-8999-92F81FD0307C}</a:tableStyleId>
              </a:tblPr>
              <a:tblGrid>
                <a:gridCol w="2760728"/>
                <a:gridCol w="2760728"/>
              </a:tblGrid>
              <a:tr h="179145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Софинансирование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проекта </a:t>
                      </a:r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счет средств</a:t>
                      </a: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- 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федерального бюджета </a:t>
                      </a:r>
                      <a:r>
                        <a:rPr lang="ru-RU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40%</a:t>
                      </a:r>
                      <a:endParaRPr lang="ru-RU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1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- бюджет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субъекта РФ </a:t>
                      </a:r>
                      <a:r>
                        <a:rPr lang="ru-RU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 1 до 3%</a:t>
                      </a:r>
                      <a:endParaRPr lang="ru-RU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8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Минимальное участие АО «КИР РСО-Алания» в проекте</a:t>
                      </a: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 25%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+ 1 акция (от 1/3 доли ООО)</a:t>
                      </a: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34122" y="764681"/>
            <a:ext cx="2140985" cy="91940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АО «КОРПОРАЦИЯ ИНВЕСТИЦИОННОГО РАЗВИТИЯ 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РСО-АЛАНИЯ</a:t>
            </a: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2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5100" y="5791201"/>
            <a:ext cx="8799388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углом 36"/>
          <p:cNvSpPr/>
          <p:nvPr/>
        </p:nvSpPr>
        <p:spPr>
          <a:xfrm rot="16200000" flipH="1">
            <a:off x="1855598" y="1442345"/>
            <a:ext cx="1800202" cy="1262121"/>
          </a:xfrm>
          <a:prstGeom prst="bentArrow">
            <a:avLst>
              <a:gd name="adj1" fmla="val 6512"/>
              <a:gd name="adj2" fmla="val 7478"/>
              <a:gd name="adj3" fmla="val 18560"/>
              <a:gd name="adj4" fmla="val 27203"/>
            </a:avLst>
          </a:prstGeom>
          <a:solidFill>
            <a:srgbClr val="C45B58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Стрелка вверх 39"/>
          <p:cNvSpPr/>
          <p:nvPr/>
        </p:nvSpPr>
        <p:spPr>
          <a:xfrm rot="8375177">
            <a:off x="1215637" y="2385340"/>
            <a:ext cx="181447" cy="705323"/>
          </a:xfrm>
          <a:prstGeom prst="upArrow">
            <a:avLst>
              <a:gd name="adj1" fmla="val 54989"/>
              <a:gd name="adj2" fmla="val 11079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1" name="TextBox 40"/>
          <p:cNvSpPr txBox="1"/>
          <p:nvPr/>
        </p:nvSpPr>
        <p:spPr>
          <a:xfrm>
            <a:off x="4504614" y="3730842"/>
            <a:ext cx="145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45B58"/>
                </a:solidFill>
              </a:rPr>
              <a:t>400 </a:t>
            </a:r>
            <a:r>
              <a:rPr lang="ru-RU" sz="1100" dirty="0">
                <a:solidFill>
                  <a:srgbClr val="C45B58"/>
                </a:solidFill>
              </a:rPr>
              <a:t>млн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4614" y="1861881"/>
            <a:ext cx="145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45B58"/>
                </a:solidFill>
              </a:rPr>
              <a:t>430 </a:t>
            </a:r>
            <a:r>
              <a:rPr lang="ru-RU" sz="1100" dirty="0">
                <a:solidFill>
                  <a:srgbClr val="C45B58"/>
                </a:solidFill>
              </a:rPr>
              <a:t>млн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15621" y="1836081"/>
            <a:ext cx="145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45B58"/>
                </a:solidFill>
              </a:rPr>
              <a:t>430 </a:t>
            </a:r>
            <a:r>
              <a:rPr lang="ru-RU" sz="1100" dirty="0">
                <a:solidFill>
                  <a:srgbClr val="C45B58"/>
                </a:solidFill>
              </a:rPr>
              <a:t>млн рублей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9230" y="2607196"/>
            <a:ext cx="145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570 </a:t>
            </a:r>
            <a:r>
              <a:rPr lang="ru-RU" sz="1100" dirty="0">
                <a:solidFill>
                  <a:schemeClr val="accent1"/>
                </a:solidFill>
              </a:rPr>
              <a:t>млн рублей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41519" y="1849195"/>
            <a:ext cx="145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45B58"/>
                </a:solidFill>
              </a:rPr>
              <a:t>430 </a:t>
            </a:r>
            <a:r>
              <a:rPr lang="ru-RU" sz="1100" dirty="0">
                <a:solidFill>
                  <a:srgbClr val="C45B58"/>
                </a:solidFill>
              </a:rPr>
              <a:t>млн рублей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7388315" y="5899214"/>
            <a:ext cx="1704573" cy="556610"/>
            <a:chOff x="202627" y="716910"/>
            <a:chExt cx="2025095" cy="65954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287658" y="757042"/>
              <a:ext cx="1940064" cy="619408"/>
              <a:chOff x="240914" y="480328"/>
              <a:chExt cx="1940064" cy="619408"/>
            </a:xfrm>
          </p:grpSpPr>
          <p:sp>
            <p:nvSpPr>
              <p:cNvPr id="50" name="Стрелка вверх 49"/>
              <p:cNvSpPr/>
              <p:nvPr/>
            </p:nvSpPr>
            <p:spPr>
              <a:xfrm rot="5400000">
                <a:off x="431650" y="357944"/>
                <a:ext cx="133189" cy="514662"/>
              </a:xfrm>
              <a:prstGeom prst="upArrow">
                <a:avLst>
                  <a:gd name="adj1" fmla="val 20947"/>
                  <a:gd name="adj2" fmla="val 77644"/>
                </a:avLst>
              </a:prstGeom>
              <a:solidFill>
                <a:srgbClr val="C45B58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51" name="Стрелка вверх 50"/>
              <p:cNvSpPr/>
              <p:nvPr/>
            </p:nvSpPr>
            <p:spPr>
              <a:xfrm rot="5400000">
                <a:off x="431650" y="605262"/>
                <a:ext cx="133189" cy="514662"/>
              </a:xfrm>
              <a:prstGeom prst="upArrow">
                <a:avLst>
                  <a:gd name="adj1" fmla="val 20947"/>
                  <a:gd name="adj2" fmla="val 77644"/>
                </a:avLst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7820" y="480328"/>
                <a:ext cx="1453158" cy="27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 smtClean="0">
                    <a:solidFill>
                      <a:srgbClr val="C45B58"/>
                    </a:solidFill>
                  </a:rPr>
                  <a:t>Субсидия</a:t>
                </a:r>
                <a:endParaRPr lang="ru-RU" sz="900" dirty="0">
                  <a:solidFill>
                    <a:srgbClr val="C45B58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8118" y="662105"/>
                <a:ext cx="1453158" cy="43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 smtClean="0">
                    <a:solidFill>
                      <a:schemeClr val="tx2"/>
                    </a:solidFill>
                  </a:rPr>
                  <a:t>Средства юридического лица</a:t>
                </a:r>
                <a:endParaRPr lang="ru-RU" sz="9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202627" y="716910"/>
              <a:ext cx="1847341" cy="65827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06594" y="5255498"/>
            <a:ext cx="1483638" cy="276999"/>
            <a:chOff x="1253905" y="5271699"/>
            <a:chExt cx="1483638" cy="276999"/>
          </a:xfrm>
        </p:grpSpPr>
        <p:sp>
          <p:nvSpPr>
            <p:cNvPr id="59" name="TextBox 58"/>
            <p:cNvSpPr txBox="1"/>
            <p:nvPr/>
          </p:nvSpPr>
          <p:spPr>
            <a:xfrm>
              <a:off x="1284385" y="5271699"/>
              <a:ext cx="145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" dirty="0" smtClean="0">
                  <a:solidFill>
                    <a:srgbClr val="C45B58"/>
                  </a:solidFill>
                </a:rPr>
                <a:t>Доля АО «КРР»</a:t>
              </a:r>
              <a:endParaRPr lang="ru-RU" sz="1150" dirty="0">
                <a:solidFill>
                  <a:srgbClr val="C45B58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53905" y="5365715"/>
              <a:ext cx="45719" cy="45719"/>
            </a:xfrm>
            <a:prstGeom prst="rect">
              <a:avLst/>
            </a:prstGeom>
            <a:solidFill>
              <a:srgbClr val="C45B58"/>
            </a:solidFill>
            <a:ln>
              <a:solidFill>
                <a:srgbClr val="C45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199700" y="5204097"/>
            <a:ext cx="1483638" cy="276999"/>
            <a:chOff x="1253905" y="5271699"/>
            <a:chExt cx="1483638" cy="276999"/>
          </a:xfrm>
        </p:grpSpPr>
        <p:sp>
          <p:nvSpPr>
            <p:cNvPr id="66" name="TextBox 65"/>
            <p:cNvSpPr txBox="1"/>
            <p:nvPr/>
          </p:nvSpPr>
          <p:spPr>
            <a:xfrm>
              <a:off x="1284385" y="5271699"/>
              <a:ext cx="145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" dirty="0" smtClean="0">
                  <a:solidFill>
                    <a:srgbClr val="C45B58"/>
                  </a:solidFill>
                </a:rPr>
                <a:t>Доля АО «КРР»</a:t>
              </a:r>
              <a:endParaRPr lang="ru-RU" sz="1150" dirty="0">
                <a:solidFill>
                  <a:srgbClr val="C45B58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253905" y="5365715"/>
              <a:ext cx="74701" cy="79297"/>
            </a:xfrm>
            <a:prstGeom prst="rect">
              <a:avLst/>
            </a:prstGeom>
            <a:solidFill>
              <a:srgbClr val="C45B58"/>
            </a:solidFill>
            <a:ln>
              <a:solidFill>
                <a:srgbClr val="C45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44844" y="3497570"/>
            <a:ext cx="1206810" cy="696387"/>
          </a:xfrm>
          <a:custGeom>
            <a:avLst/>
            <a:gdLst>
              <a:gd name="connsiteX0" fmla="*/ 0 w 864096"/>
              <a:gd name="connsiteY0" fmla="*/ 0 h 403953"/>
              <a:gd name="connsiteX1" fmla="*/ 864096 w 864096"/>
              <a:gd name="connsiteY1" fmla="*/ 0 h 403953"/>
              <a:gd name="connsiteX2" fmla="*/ 864096 w 864096"/>
              <a:gd name="connsiteY2" fmla="*/ 403953 h 403953"/>
              <a:gd name="connsiteX3" fmla="*/ 0 w 864096"/>
              <a:gd name="connsiteY3" fmla="*/ 403953 h 403953"/>
              <a:gd name="connsiteX4" fmla="*/ 0 w 864096"/>
              <a:gd name="connsiteY4" fmla="*/ 0 h 403953"/>
              <a:gd name="connsiteX0" fmla="*/ 426720 w 864096"/>
              <a:gd name="connsiteY0" fmla="*/ 0 h 602073"/>
              <a:gd name="connsiteX1" fmla="*/ 864096 w 864096"/>
              <a:gd name="connsiteY1" fmla="*/ 198120 h 602073"/>
              <a:gd name="connsiteX2" fmla="*/ 864096 w 864096"/>
              <a:gd name="connsiteY2" fmla="*/ 602073 h 602073"/>
              <a:gd name="connsiteX3" fmla="*/ 0 w 864096"/>
              <a:gd name="connsiteY3" fmla="*/ 602073 h 602073"/>
              <a:gd name="connsiteX4" fmla="*/ 426720 w 864096"/>
              <a:gd name="connsiteY4" fmla="*/ 0 h 602073"/>
              <a:gd name="connsiteX0" fmla="*/ 510540 w 947916"/>
              <a:gd name="connsiteY0" fmla="*/ 0 h 602073"/>
              <a:gd name="connsiteX1" fmla="*/ 947916 w 947916"/>
              <a:gd name="connsiteY1" fmla="*/ 198120 h 602073"/>
              <a:gd name="connsiteX2" fmla="*/ 947916 w 947916"/>
              <a:gd name="connsiteY2" fmla="*/ 602073 h 602073"/>
              <a:gd name="connsiteX3" fmla="*/ 0 w 947916"/>
              <a:gd name="connsiteY3" fmla="*/ 548733 h 602073"/>
              <a:gd name="connsiteX4" fmla="*/ 510540 w 947916"/>
              <a:gd name="connsiteY4" fmla="*/ 0 h 602073"/>
              <a:gd name="connsiteX0" fmla="*/ 556260 w 947916"/>
              <a:gd name="connsiteY0" fmla="*/ 0 h 609693"/>
              <a:gd name="connsiteX1" fmla="*/ 947916 w 947916"/>
              <a:gd name="connsiteY1" fmla="*/ 205740 h 609693"/>
              <a:gd name="connsiteX2" fmla="*/ 947916 w 947916"/>
              <a:gd name="connsiteY2" fmla="*/ 609693 h 609693"/>
              <a:gd name="connsiteX3" fmla="*/ 0 w 947916"/>
              <a:gd name="connsiteY3" fmla="*/ 556353 h 609693"/>
              <a:gd name="connsiteX4" fmla="*/ 556260 w 947916"/>
              <a:gd name="connsiteY4" fmla="*/ 0 h 609693"/>
              <a:gd name="connsiteX0" fmla="*/ 556260 w 1123176"/>
              <a:gd name="connsiteY0" fmla="*/ 0 h 678273"/>
              <a:gd name="connsiteX1" fmla="*/ 947916 w 1123176"/>
              <a:gd name="connsiteY1" fmla="*/ 205740 h 678273"/>
              <a:gd name="connsiteX2" fmla="*/ 1123176 w 1123176"/>
              <a:gd name="connsiteY2" fmla="*/ 678273 h 678273"/>
              <a:gd name="connsiteX3" fmla="*/ 0 w 1123176"/>
              <a:gd name="connsiteY3" fmla="*/ 556353 h 678273"/>
              <a:gd name="connsiteX4" fmla="*/ 556260 w 1123176"/>
              <a:gd name="connsiteY4" fmla="*/ 0 h 678273"/>
              <a:gd name="connsiteX0" fmla="*/ 579120 w 1146036"/>
              <a:gd name="connsiteY0" fmla="*/ 0 h 678273"/>
              <a:gd name="connsiteX1" fmla="*/ 970776 w 1146036"/>
              <a:gd name="connsiteY1" fmla="*/ 205740 h 678273"/>
              <a:gd name="connsiteX2" fmla="*/ 1146036 w 1146036"/>
              <a:gd name="connsiteY2" fmla="*/ 678273 h 678273"/>
              <a:gd name="connsiteX3" fmla="*/ 0 w 1146036"/>
              <a:gd name="connsiteY3" fmla="*/ 655413 h 678273"/>
              <a:gd name="connsiteX4" fmla="*/ 579120 w 1146036"/>
              <a:gd name="connsiteY4" fmla="*/ 0 h 678273"/>
              <a:gd name="connsiteX0" fmla="*/ 579120 w 1146036"/>
              <a:gd name="connsiteY0" fmla="*/ 0 h 678273"/>
              <a:gd name="connsiteX1" fmla="*/ 970776 w 1146036"/>
              <a:gd name="connsiteY1" fmla="*/ 205740 h 678273"/>
              <a:gd name="connsiteX2" fmla="*/ 1146036 w 1146036"/>
              <a:gd name="connsiteY2" fmla="*/ 678273 h 678273"/>
              <a:gd name="connsiteX3" fmla="*/ 0 w 1146036"/>
              <a:gd name="connsiteY3" fmla="*/ 655413 h 678273"/>
              <a:gd name="connsiteX4" fmla="*/ 579120 w 1146036"/>
              <a:gd name="connsiteY4" fmla="*/ 0 h 678273"/>
              <a:gd name="connsiteX0" fmla="*/ 579120 w 1146036"/>
              <a:gd name="connsiteY0" fmla="*/ 0 h 678273"/>
              <a:gd name="connsiteX1" fmla="*/ 1107936 w 1146036"/>
              <a:gd name="connsiteY1" fmla="*/ 365760 h 678273"/>
              <a:gd name="connsiteX2" fmla="*/ 1146036 w 1146036"/>
              <a:gd name="connsiteY2" fmla="*/ 678273 h 678273"/>
              <a:gd name="connsiteX3" fmla="*/ 0 w 1146036"/>
              <a:gd name="connsiteY3" fmla="*/ 655413 h 678273"/>
              <a:gd name="connsiteX4" fmla="*/ 579120 w 1146036"/>
              <a:gd name="connsiteY4" fmla="*/ 0 h 678273"/>
              <a:gd name="connsiteX0" fmla="*/ 579120 w 1149993"/>
              <a:gd name="connsiteY0" fmla="*/ 0 h 678273"/>
              <a:gd name="connsiteX1" fmla="*/ 1107936 w 1149993"/>
              <a:gd name="connsiteY1" fmla="*/ 365760 h 678273"/>
              <a:gd name="connsiteX2" fmla="*/ 1146036 w 1149993"/>
              <a:gd name="connsiteY2" fmla="*/ 678273 h 678273"/>
              <a:gd name="connsiteX3" fmla="*/ 0 w 1149993"/>
              <a:gd name="connsiteY3" fmla="*/ 655413 h 678273"/>
              <a:gd name="connsiteX4" fmla="*/ 579120 w 1149993"/>
              <a:gd name="connsiteY4" fmla="*/ 0 h 678273"/>
              <a:gd name="connsiteX0" fmla="*/ 586740 w 1149993"/>
              <a:gd name="connsiteY0" fmla="*/ 0 h 678273"/>
              <a:gd name="connsiteX1" fmla="*/ 1107936 w 1149993"/>
              <a:gd name="connsiteY1" fmla="*/ 365760 h 678273"/>
              <a:gd name="connsiteX2" fmla="*/ 1146036 w 1149993"/>
              <a:gd name="connsiteY2" fmla="*/ 678273 h 678273"/>
              <a:gd name="connsiteX3" fmla="*/ 0 w 1149993"/>
              <a:gd name="connsiteY3" fmla="*/ 655413 h 678273"/>
              <a:gd name="connsiteX4" fmla="*/ 586740 w 1149993"/>
              <a:gd name="connsiteY4" fmla="*/ 0 h 678273"/>
              <a:gd name="connsiteX0" fmla="*/ 624840 w 1149993"/>
              <a:gd name="connsiteY0" fmla="*/ 0 h 685893"/>
              <a:gd name="connsiteX1" fmla="*/ 1107936 w 1149993"/>
              <a:gd name="connsiteY1" fmla="*/ 373380 h 685893"/>
              <a:gd name="connsiteX2" fmla="*/ 1146036 w 1149993"/>
              <a:gd name="connsiteY2" fmla="*/ 685893 h 685893"/>
              <a:gd name="connsiteX3" fmla="*/ 0 w 1149993"/>
              <a:gd name="connsiteY3" fmla="*/ 663033 h 685893"/>
              <a:gd name="connsiteX4" fmla="*/ 624840 w 1149993"/>
              <a:gd name="connsiteY4" fmla="*/ 0 h 685893"/>
              <a:gd name="connsiteX0" fmla="*/ 624840 w 1149993"/>
              <a:gd name="connsiteY0" fmla="*/ 0 h 685893"/>
              <a:gd name="connsiteX1" fmla="*/ 1107936 w 1149993"/>
              <a:gd name="connsiteY1" fmla="*/ 373380 h 685893"/>
              <a:gd name="connsiteX2" fmla="*/ 1146036 w 1149993"/>
              <a:gd name="connsiteY2" fmla="*/ 685893 h 685893"/>
              <a:gd name="connsiteX3" fmla="*/ 0 w 1149993"/>
              <a:gd name="connsiteY3" fmla="*/ 663033 h 685893"/>
              <a:gd name="connsiteX4" fmla="*/ 624840 w 1149993"/>
              <a:gd name="connsiteY4" fmla="*/ 0 h 685893"/>
              <a:gd name="connsiteX0" fmla="*/ 639894 w 1165047"/>
              <a:gd name="connsiteY0" fmla="*/ 23548 h 709441"/>
              <a:gd name="connsiteX1" fmla="*/ 1122990 w 1165047"/>
              <a:gd name="connsiteY1" fmla="*/ 396928 h 709441"/>
              <a:gd name="connsiteX2" fmla="*/ 1161090 w 1165047"/>
              <a:gd name="connsiteY2" fmla="*/ 709441 h 709441"/>
              <a:gd name="connsiteX3" fmla="*/ 15054 w 1165047"/>
              <a:gd name="connsiteY3" fmla="*/ 686581 h 709441"/>
              <a:gd name="connsiteX4" fmla="*/ 491451 w 1165047"/>
              <a:gd name="connsiteY4" fmla="*/ 111378 h 709441"/>
              <a:gd name="connsiteX5" fmla="*/ 639894 w 1165047"/>
              <a:gd name="connsiteY5" fmla="*/ 23548 h 709441"/>
              <a:gd name="connsiteX0" fmla="*/ 639894 w 1165047"/>
              <a:gd name="connsiteY0" fmla="*/ 18353 h 704246"/>
              <a:gd name="connsiteX1" fmla="*/ 1122990 w 1165047"/>
              <a:gd name="connsiteY1" fmla="*/ 391733 h 704246"/>
              <a:gd name="connsiteX2" fmla="*/ 1161090 w 1165047"/>
              <a:gd name="connsiteY2" fmla="*/ 704246 h 704246"/>
              <a:gd name="connsiteX3" fmla="*/ 15054 w 1165047"/>
              <a:gd name="connsiteY3" fmla="*/ 681386 h 704246"/>
              <a:gd name="connsiteX4" fmla="*/ 491451 w 1165047"/>
              <a:gd name="connsiteY4" fmla="*/ 106183 h 704246"/>
              <a:gd name="connsiteX5" fmla="*/ 583957 w 1165047"/>
              <a:gd name="connsiteY5" fmla="*/ 91691 h 704246"/>
              <a:gd name="connsiteX6" fmla="*/ 639894 w 1165047"/>
              <a:gd name="connsiteY6" fmla="*/ 18353 h 704246"/>
              <a:gd name="connsiteX0" fmla="*/ 754194 w 1165047"/>
              <a:gd name="connsiteY0" fmla="*/ 69262 h 648475"/>
              <a:gd name="connsiteX1" fmla="*/ 1122990 w 1165047"/>
              <a:gd name="connsiteY1" fmla="*/ 335962 h 648475"/>
              <a:gd name="connsiteX2" fmla="*/ 1161090 w 1165047"/>
              <a:gd name="connsiteY2" fmla="*/ 648475 h 648475"/>
              <a:gd name="connsiteX3" fmla="*/ 15054 w 1165047"/>
              <a:gd name="connsiteY3" fmla="*/ 625615 h 648475"/>
              <a:gd name="connsiteX4" fmla="*/ 491451 w 1165047"/>
              <a:gd name="connsiteY4" fmla="*/ 50412 h 648475"/>
              <a:gd name="connsiteX5" fmla="*/ 583957 w 1165047"/>
              <a:gd name="connsiteY5" fmla="*/ 35920 h 648475"/>
              <a:gd name="connsiteX6" fmla="*/ 754194 w 1165047"/>
              <a:gd name="connsiteY6" fmla="*/ 69262 h 648475"/>
              <a:gd name="connsiteX0" fmla="*/ 754194 w 1165047"/>
              <a:gd name="connsiteY0" fmla="*/ 69262 h 648475"/>
              <a:gd name="connsiteX1" fmla="*/ 1122990 w 1165047"/>
              <a:gd name="connsiteY1" fmla="*/ 335962 h 648475"/>
              <a:gd name="connsiteX2" fmla="*/ 1161090 w 1165047"/>
              <a:gd name="connsiteY2" fmla="*/ 648475 h 648475"/>
              <a:gd name="connsiteX3" fmla="*/ 15054 w 1165047"/>
              <a:gd name="connsiteY3" fmla="*/ 625615 h 648475"/>
              <a:gd name="connsiteX4" fmla="*/ 491451 w 1165047"/>
              <a:gd name="connsiteY4" fmla="*/ 50412 h 648475"/>
              <a:gd name="connsiteX5" fmla="*/ 583957 w 1165047"/>
              <a:gd name="connsiteY5" fmla="*/ 35920 h 648475"/>
              <a:gd name="connsiteX6" fmla="*/ 754194 w 1165047"/>
              <a:gd name="connsiteY6" fmla="*/ 69262 h 648475"/>
              <a:gd name="connsiteX0" fmla="*/ 754194 w 1165047"/>
              <a:gd name="connsiteY0" fmla="*/ 79074 h 658287"/>
              <a:gd name="connsiteX1" fmla="*/ 1122990 w 1165047"/>
              <a:gd name="connsiteY1" fmla="*/ 345774 h 658287"/>
              <a:gd name="connsiteX2" fmla="*/ 1161090 w 1165047"/>
              <a:gd name="connsiteY2" fmla="*/ 658287 h 658287"/>
              <a:gd name="connsiteX3" fmla="*/ 15054 w 1165047"/>
              <a:gd name="connsiteY3" fmla="*/ 635427 h 658287"/>
              <a:gd name="connsiteX4" fmla="*/ 491451 w 1165047"/>
              <a:gd name="connsiteY4" fmla="*/ 60224 h 658287"/>
              <a:gd name="connsiteX5" fmla="*/ 591577 w 1165047"/>
              <a:gd name="connsiteY5" fmla="*/ 15252 h 658287"/>
              <a:gd name="connsiteX6" fmla="*/ 754194 w 1165047"/>
              <a:gd name="connsiteY6" fmla="*/ 79074 h 658287"/>
              <a:gd name="connsiteX0" fmla="*/ 754194 w 1165047"/>
              <a:gd name="connsiteY0" fmla="*/ 79074 h 664996"/>
              <a:gd name="connsiteX1" fmla="*/ 1122990 w 1165047"/>
              <a:gd name="connsiteY1" fmla="*/ 345774 h 664996"/>
              <a:gd name="connsiteX2" fmla="*/ 1161090 w 1165047"/>
              <a:gd name="connsiteY2" fmla="*/ 658287 h 664996"/>
              <a:gd name="connsiteX3" fmla="*/ 149617 w 1165047"/>
              <a:gd name="connsiteY3" fmla="*/ 662951 h 664996"/>
              <a:gd name="connsiteX4" fmla="*/ 15054 w 1165047"/>
              <a:gd name="connsiteY4" fmla="*/ 635427 h 664996"/>
              <a:gd name="connsiteX5" fmla="*/ 491451 w 1165047"/>
              <a:gd name="connsiteY5" fmla="*/ 60224 h 664996"/>
              <a:gd name="connsiteX6" fmla="*/ 591577 w 1165047"/>
              <a:gd name="connsiteY6" fmla="*/ 15252 h 664996"/>
              <a:gd name="connsiteX7" fmla="*/ 754194 w 1165047"/>
              <a:gd name="connsiteY7" fmla="*/ 79074 h 664996"/>
              <a:gd name="connsiteX0" fmla="*/ 754194 w 1165047"/>
              <a:gd name="connsiteY0" fmla="*/ 79074 h 664996"/>
              <a:gd name="connsiteX1" fmla="*/ 1122990 w 1165047"/>
              <a:gd name="connsiteY1" fmla="*/ 345774 h 664996"/>
              <a:gd name="connsiteX2" fmla="*/ 1161090 w 1165047"/>
              <a:gd name="connsiteY2" fmla="*/ 658287 h 664996"/>
              <a:gd name="connsiteX3" fmla="*/ 149617 w 1165047"/>
              <a:gd name="connsiteY3" fmla="*/ 662951 h 664996"/>
              <a:gd name="connsiteX4" fmla="*/ 15054 w 1165047"/>
              <a:gd name="connsiteY4" fmla="*/ 635427 h 664996"/>
              <a:gd name="connsiteX5" fmla="*/ 491451 w 1165047"/>
              <a:gd name="connsiteY5" fmla="*/ 60224 h 664996"/>
              <a:gd name="connsiteX6" fmla="*/ 591577 w 1165047"/>
              <a:gd name="connsiteY6" fmla="*/ 15252 h 664996"/>
              <a:gd name="connsiteX7" fmla="*/ 754194 w 1165047"/>
              <a:gd name="connsiteY7" fmla="*/ 79074 h 664996"/>
              <a:gd name="connsiteX0" fmla="*/ 754194 w 1206810"/>
              <a:gd name="connsiteY0" fmla="*/ 79074 h 696387"/>
              <a:gd name="connsiteX1" fmla="*/ 1122990 w 1206810"/>
              <a:gd name="connsiteY1" fmla="*/ 345774 h 696387"/>
              <a:gd name="connsiteX2" fmla="*/ 1206810 w 1206810"/>
              <a:gd name="connsiteY2" fmla="*/ 696387 h 696387"/>
              <a:gd name="connsiteX3" fmla="*/ 149617 w 1206810"/>
              <a:gd name="connsiteY3" fmla="*/ 662951 h 696387"/>
              <a:gd name="connsiteX4" fmla="*/ 15054 w 1206810"/>
              <a:gd name="connsiteY4" fmla="*/ 635427 h 696387"/>
              <a:gd name="connsiteX5" fmla="*/ 491451 w 1206810"/>
              <a:gd name="connsiteY5" fmla="*/ 60224 h 696387"/>
              <a:gd name="connsiteX6" fmla="*/ 591577 w 1206810"/>
              <a:gd name="connsiteY6" fmla="*/ 15252 h 696387"/>
              <a:gd name="connsiteX7" fmla="*/ 754194 w 1206810"/>
              <a:gd name="connsiteY7" fmla="*/ 79074 h 69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810" h="696387">
                <a:moveTo>
                  <a:pt x="754194" y="79074"/>
                </a:moveTo>
                <a:lnTo>
                  <a:pt x="1122990" y="345774"/>
                </a:lnTo>
                <a:cubicBezTo>
                  <a:pt x="1196650" y="495665"/>
                  <a:pt x="1194110" y="592216"/>
                  <a:pt x="1206810" y="696387"/>
                </a:cubicBezTo>
                <a:lnTo>
                  <a:pt x="149617" y="662951"/>
                </a:lnTo>
                <a:lnTo>
                  <a:pt x="15054" y="635427"/>
                </a:lnTo>
                <a:cubicBezTo>
                  <a:pt x="-90202" y="534480"/>
                  <a:pt x="387311" y="170729"/>
                  <a:pt x="491451" y="60224"/>
                </a:cubicBezTo>
                <a:cubicBezTo>
                  <a:pt x="583728" y="-52028"/>
                  <a:pt x="566837" y="29890"/>
                  <a:pt x="591577" y="15252"/>
                </a:cubicBezTo>
                <a:cubicBezTo>
                  <a:pt x="616317" y="614"/>
                  <a:pt x="646575" y="7477"/>
                  <a:pt x="754194" y="790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1141283" y="3660662"/>
            <a:ext cx="1453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АО «Новое юридическое лицо»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61404" y="3208857"/>
            <a:ext cx="1453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570 </a:t>
            </a:r>
            <a:r>
              <a:rPr lang="ru-RU" sz="1100" dirty="0">
                <a:solidFill>
                  <a:schemeClr val="accent1"/>
                </a:solidFill>
              </a:rPr>
              <a:t>млн 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893092" y="73279"/>
            <a:ext cx="99258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Пример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7893092" y="424694"/>
            <a:ext cx="1057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95536" y="188640"/>
            <a:ext cx="8229600" cy="84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АО «КОРПОРАЦИЯ РАЗВИТИЯ СЕВЕРНОГО КАВКАЗА»</a:t>
            </a:r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2075593" y="5085184"/>
            <a:ext cx="2327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5536" y="1126908"/>
            <a:ext cx="8151449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/>
              <a:t>Инвесторы могут софинансировать проекты КРСК как в форме акционерного, так и в форме долгового капитала. Конкретные параметры участия обсуждаются индивидуально.</a:t>
            </a:r>
          </a:p>
          <a:p>
            <a:pPr algn="just" fontAlgn="base"/>
            <a:r>
              <a:rPr lang="ru-RU" sz="1600" dirty="0"/>
              <a:t> </a:t>
            </a:r>
          </a:p>
          <a:p>
            <a:pPr algn="just" fontAlgn="base"/>
            <a:r>
              <a:rPr lang="ru-RU" sz="1600" dirty="0"/>
              <a:t>Все проекты КРСК разрабатываются профессиональными специалистами и имеют проработанный бизнес-план и финансовую модель. Проекты, которые подразумевают привлечение инвесторов, в обязательном порядке одобряются </a:t>
            </a:r>
            <a:r>
              <a:rPr lang="ru-RU" sz="1600" dirty="0" smtClean="0"/>
              <a:t>Советом директоров или </a:t>
            </a:r>
            <a:r>
              <a:rPr lang="ru-RU" sz="1600" dirty="0"/>
              <a:t>Инвестиционным комитетом КРСК.</a:t>
            </a:r>
          </a:p>
          <a:p>
            <a:pPr fontAlgn="base"/>
            <a:endParaRPr lang="ru-RU" sz="1600" b="1" dirty="0" smtClean="0"/>
          </a:p>
          <a:p>
            <a:pPr fontAlgn="base"/>
            <a:endParaRPr lang="ru-RU" sz="1600" b="1" dirty="0" smtClean="0"/>
          </a:p>
          <a:p>
            <a:pPr fontAlgn="base"/>
            <a:endParaRPr lang="ru-RU" sz="1600" b="1" dirty="0"/>
          </a:p>
          <a:p>
            <a:pPr fontAlgn="base"/>
            <a:r>
              <a:rPr lang="ru-RU" sz="1600" b="1" dirty="0" smtClean="0"/>
              <a:t>Прием документов осуществляется по адресу: 357625, Ставропольский край, г</a:t>
            </a:r>
            <a:r>
              <a:rPr lang="ru-RU" sz="1600" b="1" dirty="0"/>
              <a:t>. Ессентуки, ул. Пятигорская, д. 139. Телефон АО «КРСК»: +7 (800) 707-40-77; +7 (87934) 4-28-30; +7 (87934) 2-18-17.</a:t>
            </a:r>
            <a:endParaRPr lang="ru-RU" sz="1600" dirty="0"/>
          </a:p>
          <a:p>
            <a:pPr fontAlgn="base"/>
            <a:r>
              <a:rPr lang="ru-RU" sz="1600" dirty="0"/>
              <a:t> </a:t>
            </a:r>
          </a:p>
          <a:p>
            <a:pPr fontAlgn="base"/>
            <a:r>
              <a:rPr lang="ru-RU" sz="1600" b="1" dirty="0"/>
              <a:t>Адрес электронной почты (е-</a:t>
            </a:r>
            <a:r>
              <a:rPr lang="ru-RU" sz="1600" b="1" dirty="0" err="1"/>
              <a:t>mail</a:t>
            </a:r>
            <a:r>
              <a:rPr lang="ru-RU" sz="1600" b="1" dirty="0"/>
              <a:t>) АО «КРСК»: </a:t>
            </a:r>
            <a:r>
              <a:rPr lang="ru-RU" sz="1600" b="1" u="sng" dirty="0">
                <a:hlinkClick r:id="rId2"/>
              </a:rPr>
              <a:t>info@krskfo.ru</a:t>
            </a:r>
            <a:endParaRPr lang="ru-RU" sz="1600" dirty="0"/>
          </a:p>
          <a:p>
            <a:pPr fontAlgn="base"/>
            <a:r>
              <a:rPr lang="ru-RU" sz="1600" dirty="0"/>
              <a:t> </a:t>
            </a:r>
          </a:p>
          <a:p>
            <a:pPr fontAlgn="base"/>
            <a:r>
              <a:rPr lang="ru-RU" sz="1600" b="1" dirty="0"/>
              <a:t>Контактное лицо для связи по вопросам, связанным с предоставлением документов для участия в отборе инвестиционных проектов:</a:t>
            </a:r>
            <a:r>
              <a:rPr lang="ru-RU" sz="1600" dirty="0"/>
              <a:t> Резванов </a:t>
            </a:r>
            <a:r>
              <a:rPr lang="ru-RU" sz="1600" dirty="0" err="1"/>
              <a:t>Нурали</a:t>
            </a:r>
            <a:r>
              <a:rPr lang="ru-RU" sz="1600" dirty="0"/>
              <a:t> </a:t>
            </a:r>
            <a:r>
              <a:rPr lang="ru-RU" sz="1600" dirty="0" err="1"/>
              <a:t>Абдуллович</a:t>
            </a:r>
            <a:r>
              <a:rPr lang="ru-RU" sz="1600" dirty="0"/>
              <a:t>. Телефон +7 (919) 748-99-67. Адрес электронной почты (е-</a:t>
            </a:r>
            <a:r>
              <a:rPr lang="ru-RU" sz="1600" dirty="0" err="1"/>
              <a:t>mail</a:t>
            </a:r>
            <a:r>
              <a:rPr lang="ru-RU" sz="1600" dirty="0"/>
              <a:t>): nrezvanov@krskfo.ru</a:t>
            </a:r>
          </a:p>
          <a:p>
            <a:pPr fontAlgn="base"/>
            <a:r>
              <a:rPr lang="ru-RU" sz="1600" dirty="0"/>
              <a:t> </a:t>
            </a:r>
          </a:p>
          <a:p>
            <a:pPr fontAlgn="base"/>
            <a:r>
              <a:rPr lang="ru-RU" sz="1600" b="1" dirty="0"/>
              <a:t>«ГОРЯЧАЯ ЛИНИЯ» ДЛЯ ИНИЦИАТОРОВ ПРОЕКТОВ: +7 (800) 707-40-77; +7 988 754 45 04.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978"/>
            <a:ext cx="1800199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31"/>
            <a:ext cx="1907704" cy="11923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606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АО «Корпорация инвестиционного развития Республики Северная Осетия Алания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33" y="2922988"/>
            <a:ext cx="6791533" cy="101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0104" y="4130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572C1"/>
                </a:solidFill>
              </a:rPr>
              <a:t>АО «Корпорация инвестиционного развития Республики Северная Осетия Алания </a:t>
            </a:r>
            <a:endParaRPr lang="ru-RU" sz="2400" b="1" i="1" dirty="0">
              <a:solidFill>
                <a:srgbClr val="0572C1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61446" y="1556792"/>
            <a:ext cx="8064896" cy="4257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Контактные данные</a:t>
            </a:r>
          </a:p>
          <a:p>
            <a:pPr algn="l"/>
            <a:endParaRPr lang="ru-RU" sz="2400" b="1" i="1" dirty="0">
              <a:solidFill>
                <a:srgbClr val="002060"/>
              </a:solidFill>
              <a:latin typeface="+mj-lt"/>
            </a:endParaRP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Адрес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: 362000, г. Владикавказ, РСО-Алания улица Шмулевича, д. 8/Б Офис: 106</a:t>
            </a:r>
          </a:p>
          <a:p>
            <a:pPr algn="l"/>
            <a:endParaRPr lang="ru-RU" sz="2400" i="1" dirty="0">
              <a:latin typeface="+mj-lt"/>
            </a:endParaRPr>
          </a:p>
          <a:p>
            <a:pPr algn="l"/>
            <a:r>
              <a:rPr lang="ru-RU" sz="2400" b="1" i="1" dirty="0" smtClean="0">
                <a:latin typeface="+mj-lt"/>
              </a:rPr>
              <a:t>Тел/Факс</a:t>
            </a:r>
            <a:r>
              <a:rPr lang="ru-RU" sz="2400" i="1" dirty="0">
                <a:latin typeface="+mj-lt"/>
              </a:rPr>
              <a:t>: +7 (8672) 70-01-40 </a:t>
            </a:r>
          </a:p>
          <a:p>
            <a:pPr algn="l"/>
            <a:r>
              <a:rPr lang="ru-RU" sz="2400" b="1" i="1" dirty="0" err="1">
                <a:latin typeface="+mj-lt"/>
              </a:rPr>
              <a:t>Web</a:t>
            </a:r>
            <a:r>
              <a:rPr lang="ru-RU" sz="2400" i="1" dirty="0">
                <a:latin typeface="+mj-lt"/>
              </a:rPr>
              <a:t>: </a:t>
            </a:r>
            <a:r>
              <a:rPr lang="ru-RU" sz="2400" i="1" u="sng" dirty="0">
                <a:latin typeface="+mj-lt"/>
                <a:hlinkClick r:id="rId4"/>
              </a:rPr>
              <a:t>http://www.alania-invest.ru</a:t>
            </a:r>
            <a:r>
              <a:rPr lang="ru-RU" sz="2400" i="1" dirty="0">
                <a:latin typeface="+mj-lt"/>
              </a:rPr>
              <a:t> </a:t>
            </a:r>
          </a:p>
          <a:p>
            <a:pPr algn="l"/>
            <a:r>
              <a:rPr lang="ru-RU" sz="2400" b="1" i="1" dirty="0">
                <a:latin typeface="+mj-lt"/>
              </a:rPr>
              <a:t>E-</a:t>
            </a:r>
            <a:r>
              <a:rPr lang="ru-RU" sz="2400" b="1" i="1" dirty="0" err="1">
                <a:latin typeface="+mj-lt"/>
              </a:rPr>
              <a:t>mail</a:t>
            </a:r>
            <a:r>
              <a:rPr lang="ru-RU" sz="2400" i="1" dirty="0">
                <a:latin typeface="+mj-lt"/>
              </a:rPr>
              <a:t>: </a:t>
            </a:r>
            <a:r>
              <a:rPr lang="ru-RU" sz="2400" i="1" u="sng" dirty="0">
                <a:latin typeface="+mj-lt"/>
                <a:hlinkClick r:id="rId5"/>
              </a:rPr>
              <a:t>alania-invest@mail.ru</a:t>
            </a:r>
            <a:endParaRPr lang="ru-RU" sz="2400" i="1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ru-RU" sz="2400" i="1" dirty="0" smtClean="0">
                <a:ln w="12700">
                  <a:solidFill>
                    <a:srgbClr val="F14124">
                      <a:lumMod val="75000"/>
                    </a:srgbClr>
                  </a:solidFill>
                  <a:prstDash val="solid"/>
                </a:ln>
                <a:solidFill>
                  <a:srgbClr val="F14124">
                    <a:lumMod val="75000"/>
                  </a:srgbClr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br>
              <a:rPr lang="ru-RU" sz="2400" i="1" dirty="0" smtClean="0">
                <a:ln w="12700">
                  <a:solidFill>
                    <a:srgbClr val="F14124">
                      <a:lumMod val="75000"/>
                    </a:srgbClr>
                  </a:solidFill>
                  <a:prstDash val="solid"/>
                </a:ln>
                <a:solidFill>
                  <a:srgbClr val="F14124">
                    <a:lumMod val="75000"/>
                  </a:srgbClr>
                </a:solidFill>
                <a:latin typeface="+mj-lt"/>
                <a:ea typeface="+mn-ea"/>
                <a:cs typeface="Times New Roman" pitchFamily="18" charset="0"/>
              </a:rPr>
            </a:br>
            <a:r>
              <a:rPr lang="ru-RU" sz="2400" b="1" i="1" dirty="0" smtClean="0">
                <a:latin typeface="+mj-lt"/>
              </a:rPr>
              <a:t>Руководитель</a:t>
            </a:r>
            <a:r>
              <a:rPr lang="ru-RU" sz="2400" i="1" dirty="0" smtClean="0">
                <a:latin typeface="+mj-lt"/>
              </a:rPr>
              <a:t>: </a:t>
            </a:r>
            <a:r>
              <a:rPr lang="ru-RU" sz="2400" i="1" dirty="0">
                <a:latin typeface="+mj-lt"/>
              </a:rPr>
              <a:t>Гугкаев Таймураз Хаджимуратович</a:t>
            </a:r>
            <a:r>
              <a:rPr lang="ru-RU" sz="2400" i="1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/>
            </a:r>
            <a:br>
              <a:rPr lang="ru-RU" sz="2400" i="1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</a:br>
            <a:r>
              <a:rPr lang="ru-RU" sz="2400" i="1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                              тел.: 8-918-829-97-52</a:t>
            </a:r>
            <a:endParaRPr lang="ru-RU" sz="2400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8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912496" cy="424847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инвестиционном портфеле Корпорации на сопровождении находится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из которых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проектов реализованы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2017-2018 годах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9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предполагаются к реализации 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 гг.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объем инвестиций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2017-2018 гг.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1016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руб.,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т.ч.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джетные средства 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420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объем предполагаемых инвестиций 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 гг.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1855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руб.,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бюджетные средства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790 млн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Среднегодовой объем налоговых поступлений в бюджетную систему в результате реализации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проектов планируется на уровне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создаваемых рабочих мест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1500,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том числе высокопроизводительных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960.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907704" y="167624"/>
            <a:ext cx="7175351" cy="857063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>
                <a:ln w="12700">
                  <a:solidFill>
                    <a:srgbClr val="F14124">
                      <a:lumMod val="75000"/>
                    </a:srgbClr>
                  </a:solidFill>
                  <a:prstDash val="solid"/>
                </a:ln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АО «Корпорация инвестиционного развития Республики Северная Осетия –Алания </a:t>
            </a:r>
            <a:br>
              <a:rPr lang="ru-RU" sz="2400" dirty="0">
                <a:ln w="12700">
                  <a:solidFill>
                    <a:srgbClr val="F14124">
                      <a:lumMod val="75000"/>
                    </a:srgbClr>
                  </a:solidFill>
                  <a:prstDash val="solid"/>
                </a:ln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2700">
                  <a:solidFill>
                    <a:srgbClr val="F14124">
                      <a:lumMod val="75000"/>
                    </a:srgbClr>
                  </a:solidFill>
                  <a:prstDash val="solid"/>
                </a:ln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12700">
                  <a:solidFill>
                    <a:srgbClr val="F14124">
                      <a:lumMod val="75000"/>
                    </a:srgbClr>
                  </a:solidFill>
                  <a:prstDash val="solid"/>
                </a:ln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" name="Picture 2" descr="C:\Users\Администратор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07704" cy="11923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55304" y="105273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rgbClr val="F14124">
                    <a:lumMod val="50000"/>
                  </a:srgbClr>
                </a:solidFill>
              </a:rPr>
              <a:t>Ключевые показатели </a:t>
            </a:r>
            <a:r>
              <a:rPr lang="ru-RU" b="1" cap="all" dirty="0" smtClean="0">
                <a:solidFill>
                  <a:srgbClr val="F14124">
                    <a:lumMod val="50000"/>
                  </a:srgbClr>
                </a:solidFill>
              </a:rPr>
              <a:t>деятельности </a:t>
            </a:r>
            <a:r>
              <a:rPr lang="ru-RU" b="1" cap="all" dirty="0">
                <a:solidFill>
                  <a:srgbClr val="F14124">
                    <a:lumMod val="50000"/>
                  </a:srgbClr>
                </a:solidFill>
              </a:rPr>
              <a:t>АО «Корпорация инвестиционного развития Республики Северная Осетия-Алания»</a:t>
            </a:r>
            <a:endParaRPr lang="ru-RU" dirty="0">
              <a:solidFill>
                <a:srgbClr val="F14124">
                  <a:lumMod val="50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трелка вправо 58"/>
          <p:cNvSpPr/>
          <p:nvPr/>
        </p:nvSpPr>
        <p:spPr>
          <a:xfrm rot="5400000">
            <a:off x="3918653" y="4344326"/>
            <a:ext cx="1109015" cy="197677"/>
          </a:xfrm>
          <a:prstGeom prst="rightArrow">
            <a:avLst>
              <a:gd name="adj1" fmla="val 50584"/>
              <a:gd name="adj2" fmla="val 97233"/>
            </a:avLst>
          </a:prstGeom>
          <a:solidFill>
            <a:srgbClr val="92D05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5" name="Группа 14"/>
          <p:cNvGrpSpPr/>
          <p:nvPr/>
        </p:nvGrpSpPr>
        <p:grpSpPr>
          <a:xfrm>
            <a:off x="246887" y="558703"/>
            <a:ext cx="2220651" cy="1878684"/>
            <a:chOff x="1262642" y="2798625"/>
            <a:chExt cx="1961760" cy="1646881"/>
          </a:xfrm>
        </p:grpSpPr>
        <p:pic>
          <p:nvPicPr>
            <p:cNvPr id="4" name="Picture 13" descr="!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642" y="2798625"/>
              <a:ext cx="1573938" cy="1506461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>
                  <a:alpha val="56000"/>
                </a:schemeClr>
              </a:glow>
              <a:reflection blurRad="850900" stA="8000" endPos="6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51009" y="4202685"/>
              <a:ext cx="1873393" cy="24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Субъект</a:t>
              </a:r>
              <a:endParaRPr lang="ru-RU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Стрелка углом 44"/>
          <p:cNvSpPr/>
          <p:nvPr/>
        </p:nvSpPr>
        <p:spPr>
          <a:xfrm rot="10800000">
            <a:off x="5460196" y="2833572"/>
            <a:ext cx="2461068" cy="908794"/>
          </a:xfrm>
          <a:prstGeom prst="bentArrow">
            <a:avLst>
              <a:gd name="adj1" fmla="val 7871"/>
              <a:gd name="adj2" fmla="val 11246"/>
              <a:gd name="adj3" fmla="val 21546"/>
              <a:gd name="adj4" fmla="val 19120"/>
            </a:avLst>
          </a:prstGeom>
          <a:solidFill>
            <a:srgbClr val="92D05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трелка вверх 5"/>
          <p:cNvSpPr/>
          <p:nvPr/>
        </p:nvSpPr>
        <p:spPr>
          <a:xfrm>
            <a:off x="1308889" y="2462217"/>
            <a:ext cx="157925" cy="2236157"/>
          </a:xfrm>
          <a:prstGeom prst="upArrow">
            <a:avLst>
              <a:gd name="adj1" fmla="val 50000"/>
              <a:gd name="adj2" fmla="val 12349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97015" y="109602"/>
            <a:ext cx="8229600" cy="40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600" b="1" dirty="0" smtClean="0">
                <a:solidFill>
                  <a:schemeClr val="tx2"/>
                </a:solidFill>
              </a:rPr>
              <a:t>Отбор инвестиционных проектов (</a:t>
            </a:r>
            <a:r>
              <a:rPr lang="en-US" sz="1600" b="1" dirty="0" smtClean="0">
                <a:solidFill>
                  <a:schemeClr val="tx2"/>
                </a:solidFill>
              </a:rPr>
              <a:t>6 </a:t>
            </a:r>
            <a:r>
              <a:rPr lang="ru-RU" sz="1600" b="1" dirty="0" smtClean="0">
                <a:solidFill>
                  <a:schemeClr val="tx2"/>
                </a:solidFill>
              </a:rPr>
              <a:t>шагов)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83293" y="4787786"/>
            <a:ext cx="1572241" cy="1506995"/>
            <a:chOff x="474606" y="4052740"/>
            <a:chExt cx="1937996" cy="1902463"/>
          </a:xfrm>
        </p:grpSpPr>
        <p:pic>
          <p:nvPicPr>
            <p:cNvPr id="4108" name="Picture 12" descr="http://slkglobalbpo.com/blog/wp-content/uploads/2013/08/2564895_thumbnai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06" y="4052740"/>
              <a:ext cx="1878010" cy="185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9211" y="5678204"/>
              <a:ext cx="187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Инвесторы</a:t>
              </a:r>
              <a:endParaRPr lang="ru-RU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93641" y="983296"/>
            <a:ext cx="2187037" cy="1784007"/>
            <a:chOff x="7076496" y="1484783"/>
            <a:chExt cx="1873393" cy="1576371"/>
          </a:xfrm>
        </p:grpSpPr>
        <p:pic>
          <p:nvPicPr>
            <p:cNvPr id="31" name="Picture 2" descr="http://cdn2.img22.rian.ru/images/96700/01/9670001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234" y="1484783"/>
              <a:ext cx="1391046" cy="12059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" name="TextBox 31"/>
            <p:cNvSpPr txBox="1"/>
            <p:nvPr/>
          </p:nvSpPr>
          <p:spPr>
            <a:xfrm>
              <a:off x="7076496" y="2653221"/>
              <a:ext cx="1873393" cy="40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Межведомственная рабочая группа</a:t>
              </a:r>
              <a:endParaRPr lang="ru-RU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8" name="Picture 4" descr="http://narodportal.ru/images/news/038/4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80" y="5066042"/>
            <a:ext cx="1874779" cy="13258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 вправо 35"/>
          <p:cNvSpPr/>
          <p:nvPr/>
        </p:nvSpPr>
        <p:spPr>
          <a:xfrm rot="5400000">
            <a:off x="7726529" y="3323752"/>
            <a:ext cx="1177597" cy="169145"/>
          </a:xfrm>
          <a:prstGeom prst="rightArrow">
            <a:avLst>
              <a:gd name="adj1" fmla="val 48412"/>
              <a:gd name="adj2" fmla="val 115357"/>
            </a:avLst>
          </a:prstGeom>
          <a:solidFill>
            <a:srgbClr val="FF00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32" name="Picture 8" descr="http://kredit-blog.ru/wp-content/uploads/2015/11/kreditnyiy-dogovor-768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59" y="5029563"/>
            <a:ext cx="1324264" cy="132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51" name="TextBox 50"/>
          <p:cNvSpPr txBox="1"/>
          <p:nvPr/>
        </p:nvSpPr>
        <p:spPr>
          <a:xfrm>
            <a:off x="-13751" y="3335650"/>
            <a:ext cx="1454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Документы 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инвестиционным 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проектам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16810" y="3997121"/>
            <a:ext cx="1873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Решение об отказе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в отборе инвестиционного проекта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68339" y="3161148"/>
            <a:ext cx="1873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Решение об отборе инвестиционного проекта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49195" y="4107357"/>
            <a:ext cx="2327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Подготовка проекта 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распоряжения 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</a:t>
            </a:r>
          </a:p>
        </p:txBody>
      </p:sp>
      <p:sp>
        <p:nvSpPr>
          <p:cNvPr id="66" name="Стрелка вправо 65"/>
          <p:cNvSpPr/>
          <p:nvPr/>
        </p:nvSpPr>
        <p:spPr>
          <a:xfrm>
            <a:off x="5364089" y="5541284"/>
            <a:ext cx="1728192" cy="195941"/>
          </a:xfrm>
          <a:prstGeom prst="rightArrow">
            <a:avLst>
              <a:gd name="adj1" fmla="val 41813"/>
              <a:gd name="adj2" fmla="val 93756"/>
            </a:avLst>
          </a:prstGeom>
          <a:solidFill>
            <a:srgbClr val="92D05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TextBox 66"/>
          <p:cNvSpPr txBox="1"/>
          <p:nvPr/>
        </p:nvSpPr>
        <p:spPr>
          <a:xfrm>
            <a:off x="4966662" y="4698374"/>
            <a:ext cx="23271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Принятие распоряжения Правительства РФ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софинансировании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инвестиционного проекта 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рамках госпрограммы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42316" y="813367"/>
            <a:ext cx="25818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3419872" y="568686"/>
            <a:ext cx="23042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Стрелка вверх 69"/>
          <p:cNvSpPr/>
          <p:nvPr/>
        </p:nvSpPr>
        <p:spPr>
          <a:xfrm rot="6613606">
            <a:off x="2717617" y="468185"/>
            <a:ext cx="220848" cy="2021982"/>
          </a:xfrm>
          <a:prstGeom prst="upArrow">
            <a:avLst>
              <a:gd name="adj1" fmla="val 50000"/>
              <a:gd name="adj2" fmla="val 12349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2" name="Стрелка вверх 71"/>
          <p:cNvSpPr/>
          <p:nvPr/>
        </p:nvSpPr>
        <p:spPr>
          <a:xfrm rot="4347008">
            <a:off x="6053571" y="478102"/>
            <a:ext cx="172478" cy="1975228"/>
          </a:xfrm>
          <a:prstGeom prst="upArrow">
            <a:avLst>
              <a:gd name="adj1" fmla="val 50000"/>
              <a:gd name="adj2" fmla="val 12349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1113320" y="4520111"/>
            <a:ext cx="480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latin typeface="Times" panose="02020603050405020304" pitchFamily="18" charset="0"/>
              </a:rPr>
              <a:t>I</a:t>
            </a:r>
            <a:r>
              <a:rPr lang="ru-RU" sz="1100" b="1" dirty="0" smtClean="0">
                <a:solidFill>
                  <a:schemeClr val="tx2"/>
                </a:solidFill>
                <a:latin typeface="Times" panose="02020603050405020304" pitchFamily="18" charset="0"/>
              </a:rPr>
              <a:t>.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1321" y="1447578"/>
            <a:ext cx="480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/>
                </a:solidFill>
                <a:latin typeface="Times" panose="02020603050405020304" pitchFamily="18" charset="0"/>
              </a:defRPr>
            </a:lvl1pPr>
          </a:lstStyle>
          <a:p>
            <a:r>
              <a:rPr lang="en-US" sz="1100" dirty="0"/>
              <a:t>III.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7529798" y="2755610"/>
            <a:ext cx="53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/>
                </a:solidFill>
                <a:latin typeface="Times" panose="02020603050405020304" pitchFamily="18" charset="0"/>
              </a:defRPr>
            </a:lvl1pPr>
          </a:lstStyle>
          <a:p>
            <a:r>
              <a:rPr lang="en-US" sz="1100" dirty="0">
                <a:solidFill>
                  <a:srgbClr val="00B050"/>
                </a:solidFill>
              </a:rPr>
              <a:t>IV.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2511" y="3816498"/>
            <a:ext cx="53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00B050"/>
                </a:solidFill>
                <a:latin typeface="Times" panose="02020603050405020304" pitchFamily="18" charset="0"/>
              </a:defRPr>
            </a:lvl1pPr>
          </a:lstStyle>
          <a:p>
            <a:r>
              <a:rPr lang="en-US" sz="1100" dirty="0"/>
              <a:t>V.</a:t>
            </a:r>
            <a:endParaRPr lang="ru-RU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5280913" y="5646724"/>
            <a:ext cx="53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00B050"/>
                </a:solidFill>
                <a:latin typeface="Times" panose="02020603050405020304" pitchFamily="18" charset="0"/>
              </a:defRPr>
            </a:lvl1pPr>
          </a:lstStyle>
          <a:p>
            <a:r>
              <a:rPr lang="en-US" sz="1100" dirty="0"/>
              <a:t>VI.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4437509" y="887056"/>
            <a:ext cx="2197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Формирование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проекта перечня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инвестиционных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проектов 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критериям отбора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s://dsd3rmhotmx78.cloudfront.net/static/uploads/photo/2012/04/15/19/41/stop-sign-35069_12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78" y="3623557"/>
            <a:ext cx="398831" cy="3988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audi-driver.ru/images/imart/78e3add673b98922167cc888650cd5f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59" y="5582744"/>
            <a:ext cx="488150" cy="4881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21612" y="963222"/>
            <a:ext cx="1873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Заявка на участие </a:t>
            </a:r>
            <a:b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отборе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5167" y="837067"/>
            <a:ext cx="480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/>
                </a:solidFill>
                <a:latin typeface="Times" panose="02020603050405020304" pitchFamily="18" charset="0"/>
              </a:defRPr>
            </a:lvl1pPr>
          </a:lstStyle>
          <a:p>
            <a:r>
              <a:rPr lang="en-US" sz="1100" dirty="0" smtClean="0"/>
              <a:t>II.</a:t>
            </a:r>
            <a:endParaRPr lang="ru-RU" sz="11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642799" y="1738887"/>
            <a:ext cx="1758370" cy="2049600"/>
            <a:chOff x="3642799" y="1738887"/>
            <a:chExt cx="1758370" cy="2049600"/>
          </a:xfrm>
        </p:grpSpPr>
        <p:pic>
          <p:nvPicPr>
            <p:cNvPr id="50" name="Picture 2" descr="D:\!WORK\PPT_Caucasus\Рисунок1.png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14485" t="12608" r="10660" b="11741"/>
            <a:stretch/>
          </p:blipFill>
          <p:spPr bwMode="auto">
            <a:xfrm>
              <a:off x="3722141" y="1738887"/>
              <a:ext cx="1581838" cy="1669844"/>
            </a:xfrm>
            <a:prstGeom prst="rect">
              <a:avLst/>
            </a:prstGeom>
            <a:noFill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99" y="3423773"/>
              <a:ext cx="1758370" cy="364714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rgbClr val="FFFFFF"/>
              </a:solidFill>
              <a:miter lim="800000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312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1765" y="1442406"/>
            <a:ext cx="8692902" cy="4921944"/>
            <a:chOff x="165498" y="1653724"/>
            <a:chExt cx="9582315" cy="564556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56504" y="1653724"/>
              <a:ext cx="2839987" cy="1602097"/>
              <a:chOff x="285841" y="1720021"/>
              <a:chExt cx="4300993" cy="935507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848638" y="1720021"/>
                <a:ext cx="3738196" cy="935507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Общество </a:t>
                </a:r>
                <a:b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с ограниченной </a:t>
                </a:r>
                <a:r>
                  <a:rPr lang="ru-RU" sz="127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ответственностью  или Акционерное </a:t>
                </a: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общество</a:t>
                </a: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285841" y="1982716"/>
                <a:ext cx="1125589" cy="435905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endParaRPr lang="ru-RU" sz="127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513954" y="1653724"/>
              <a:ext cx="2908198" cy="1602097"/>
              <a:chOff x="182539" y="1720021"/>
              <a:chExt cx="4404295" cy="935507"/>
            </a:xfrm>
          </p:grpSpPr>
          <p:sp>
            <p:nvSpPr>
              <p:cNvPr id="45" name="Полилиния 44"/>
              <p:cNvSpPr/>
              <p:nvPr/>
            </p:nvSpPr>
            <p:spPr>
              <a:xfrm>
                <a:off x="848637" y="1720021"/>
                <a:ext cx="3738197" cy="935507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Регистрация </a:t>
                </a:r>
                <a:b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на территории </a:t>
                </a:r>
                <a: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Северо-Кавказского федерального округа</a:t>
                </a:r>
              </a:p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(РСО-Алания)</a:t>
                </a:r>
                <a:endParaRPr lang="ru-RU" sz="1270" dirty="0">
                  <a:solidFill>
                    <a:srgbClr val="FFFFFF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82539" y="1918277"/>
                <a:ext cx="1332196" cy="549812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89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839615" y="1653724"/>
              <a:ext cx="2908198" cy="1602097"/>
              <a:chOff x="182539" y="1720021"/>
              <a:chExt cx="4404295" cy="935507"/>
            </a:xfrm>
          </p:grpSpPr>
          <p:sp>
            <p:nvSpPr>
              <p:cNvPr id="48" name="Полилиния 47"/>
              <p:cNvSpPr/>
              <p:nvPr/>
            </p:nvSpPr>
            <p:spPr>
              <a:xfrm>
                <a:off x="848637" y="1720021"/>
                <a:ext cx="3738197" cy="935507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Осуществление основной уставной деятельности</a:t>
                </a:r>
                <a:b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на территории </a:t>
                </a:r>
                <a: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СКФО </a:t>
                </a:r>
              </a:p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(РСО-Алания)</a:t>
                </a:r>
                <a:endParaRPr lang="ru-RU" sz="1270" dirty="0">
                  <a:solidFill>
                    <a:srgbClr val="FFFFFF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182539" y="1948463"/>
                <a:ext cx="1332196" cy="526312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89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222398" y="3372749"/>
              <a:ext cx="2874093" cy="2021624"/>
              <a:chOff x="234189" y="1541803"/>
              <a:chExt cx="4352645" cy="1180480"/>
            </a:xfrm>
          </p:grpSpPr>
          <p:sp>
            <p:nvSpPr>
              <p:cNvPr id="78" name="Полилиния 77"/>
              <p:cNvSpPr/>
              <p:nvPr/>
            </p:nvSpPr>
            <p:spPr>
              <a:xfrm>
                <a:off x="848638" y="1541803"/>
                <a:ext cx="3738196" cy="1180480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Юридическое </a:t>
                </a:r>
                <a:r>
                  <a:rPr lang="ru-RU" sz="1270" dirty="0" smtClean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лицо </a:t>
                </a: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либо участники (акционеры) имеют опыт реализации инвестиционных проектов, в том числе по их выводу на плановую окупаемость   </a:t>
                </a:r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234189" y="1854122"/>
                <a:ext cx="1228893" cy="512813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3513954" y="3391905"/>
              <a:ext cx="2908198" cy="1888146"/>
              <a:chOff x="182539" y="1552989"/>
              <a:chExt cx="4404295" cy="1102539"/>
            </a:xfrm>
          </p:grpSpPr>
          <p:sp>
            <p:nvSpPr>
              <p:cNvPr id="81" name="Полилиния 80"/>
              <p:cNvSpPr/>
              <p:nvPr/>
            </p:nvSpPr>
            <p:spPr>
              <a:xfrm>
                <a:off x="848638" y="1552989"/>
                <a:ext cx="3738196" cy="1102539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Не находится </a:t>
                </a:r>
                <a:b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в стадии реорганизации, ликвидации</a:t>
                </a:r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182539" y="1826314"/>
                <a:ext cx="1332196" cy="553485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6850799" y="3432495"/>
              <a:ext cx="2897014" cy="1847557"/>
              <a:chOff x="199477" y="1576691"/>
              <a:chExt cx="4387357" cy="1078838"/>
            </a:xfrm>
          </p:grpSpPr>
          <p:sp>
            <p:nvSpPr>
              <p:cNvPr id="84" name="Полилиния 83"/>
              <p:cNvSpPr/>
              <p:nvPr/>
            </p:nvSpPr>
            <p:spPr>
              <a:xfrm>
                <a:off x="848638" y="1576691"/>
                <a:ext cx="3738196" cy="1078838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Не имеет ограничений </a:t>
                </a:r>
                <a:b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на осуществление хозяйственной деятельности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199477" y="1803216"/>
                <a:ext cx="1332196" cy="56372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89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6</a:t>
                </a:r>
                <a:endParaRPr lang="ru-RU" sz="127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165498" y="5511301"/>
              <a:ext cx="2930993" cy="1787991"/>
              <a:chOff x="148018" y="1611472"/>
              <a:chExt cx="4438816" cy="1044056"/>
            </a:xfrm>
          </p:grpSpPr>
          <p:sp>
            <p:nvSpPr>
              <p:cNvPr id="87" name="Полилиния 86"/>
              <p:cNvSpPr/>
              <p:nvPr/>
            </p:nvSpPr>
            <p:spPr>
              <a:xfrm>
                <a:off x="848636" y="1611472"/>
                <a:ext cx="3738198" cy="1044056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25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В отношении инвестора </a:t>
                </a:r>
                <a:br>
                  <a:rPr lang="ru-RU" sz="1225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25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не возбуждено производство </a:t>
                </a:r>
                <a:br>
                  <a:rPr lang="ru-RU" sz="1225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25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по делу </a:t>
                </a:r>
                <a:br>
                  <a:rPr lang="ru-RU" sz="1225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25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о несостоятельности (банкротстве)  </a:t>
                </a:r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148018" y="1875099"/>
                <a:ext cx="1332196" cy="497631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89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3513954" y="5511301"/>
              <a:ext cx="2908197" cy="1787991"/>
              <a:chOff x="182540" y="1611472"/>
              <a:chExt cx="4404293" cy="1044056"/>
            </a:xfrm>
          </p:grpSpPr>
          <p:sp>
            <p:nvSpPr>
              <p:cNvPr id="90" name="Полилиния 89"/>
              <p:cNvSpPr/>
              <p:nvPr/>
            </p:nvSpPr>
            <p:spPr>
              <a:xfrm>
                <a:off x="848637" y="1611472"/>
                <a:ext cx="3738196" cy="1044056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Отсутствуют задолженности </a:t>
                </a:r>
                <a:b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по обязательным платежам </a:t>
                </a:r>
                <a:b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в бюджетную систему</a:t>
                </a: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182540" y="1856441"/>
                <a:ext cx="1332196" cy="534944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89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6874742" y="5511300"/>
              <a:ext cx="2873071" cy="1787991"/>
              <a:chOff x="235737" y="1611471"/>
              <a:chExt cx="4351097" cy="1044056"/>
            </a:xfrm>
          </p:grpSpPr>
          <p:sp>
            <p:nvSpPr>
              <p:cNvPr id="93" name="Полилиния 92"/>
              <p:cNvSpPr/>
              <p:nvPr/>
            </p:nvSpPr>
            <p:spPr>
              <a:xfrm>
                <a:off x="848637" y="1611471"/>
                <a:ext cx="3738197" cy="1044056"/>
              </a:xfrm>
              <a:custGeom>
                <a:avLst/>
                <a:gdLst>
                  <a:gd name="connsiteX0" fmla="*/ 0 w 5840889"/>
                  <a:gd name="connsiteY0" fmla="*/ 0 h 866986"/>
                  <a:gd name="connsiteX1" fmla="*/ 5840889 w 5840889"/>
                  <a:gd name="connsiteY1" fmla="*/ 0 h 866986"/>
                  <a:gd name="connsiteX2" fmla="*/ 5840889 w 5840889"/>
                  <a:gd name="connsiteY2" fmla="*/ 866986 h 866986"/>
                  <a:gd name="connsiteX3" fmla="*/ 0 w 5840889"/>
                  <a:gd name="connsiteY3" fmla="*/ 866986 h 866986"/>
                  <a:gd name="connsiteX4" fmla="*/ 0 w 5840889"/>
                  <a:gd name="connsiteY4" fmla="*/ 0 h 86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0889" h="866986">
                    <a:moveTo>
                      <a:pt x="0" y="0"/>
                    </a:moveTo>
                    <a:lnTo>
                      <a:pt x="5840889" y="0"/>
                    </a:lnTo>
                    <a:lnTo>
                      <a:pt x="5840889" y="866986"/>
                    </a:lnTo>
                    <a:lnTo>
                      <a:pt x="0" y="866986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chemeClr val="bg1">
                    <a:lumMod val="9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621573" tIns="103216" rIns="103216" bIns="103216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0538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Отсутствие регистрации </a:t>
                </a:r>
                <a:b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1270" dirty="0">
                    <a:solidFill>
                      <a:srgbClr val="FFFFFF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в офшорных зонах</a:t>
                </a:r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235737" y="1865768"/>
                <a:ext cx="1332196" cy="516288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2595" tIns="41288" rIns="82595" bIns="41288" anchor="ctr"/>
              <a:lstStyle>
                <a:defPPr>
                  <a:defRPr lang="ru-RU"/>
                </a:defPPr>
                <a:lvl1pPr marL="0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522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0466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6569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0931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76168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31394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186629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41863" algn="l" defTabSz="910466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790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89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270" b="1" dirty="0">
                    <a:solidFill>
                      <a:srgbClr val="C0000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0" y="64375"/>
            <a:ext cx="928348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Требования к инвестору инвестиционного проекта</a:t>
            </a:r>
            <a:br>
              <a:rPr lang="ru-RU" sz="16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sz="16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624" y="567532"/>
            <a:ext cx="8338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Инвестор инвестиционного проекта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юридическое лицо, реализующее инвестиционный проект,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том числе путем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вложения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собственных, заемных и (или) привлеченных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315645" y="474071"/>
            <a:ext cx="23042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4384" y="4355288"/>
            <a:ext cx="845083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отборе инвестиционного проекта необходимо учитывать: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 - приоритеты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и цели развития Российской Федерации, исходя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прогнозов и программ социально-экономического развития Российской Федерации, государственных программ Российской Федерации, государственной программы, отраслевых доктрин, концепций и стратегий развития на среднесрочный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долгосрочный периоды, в том числе Стратегии социально-экономического развития Северо-Кавказского федерального округа до 2025 года, документов территориального планирования Российской Федерации,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также стратегических документов субъекта Российской Федерации, на территории которого предполагается реализация инвестиционного проекта; </a:t>
            </a:r>
            <a:endParaRPr lang="ru-RU" sz="127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решения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и (или) указания Президента Российской Федерации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решения и (или) поручения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</a:t>
            </a:r>
            <a:endParaRPr lang="ru-RU" sz="127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26" y="1417565"/>
            <a:ext cx="8348551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проект должен реализовываться на территории Северо-Кавказского федерального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округа</a:t>
            </a:r>
            <a:endParaRPr lang="ru-RU" sz="127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03" y="3573099"/>
            <a:ext cx="8253805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реализации инвестиционного проекта не должен превышать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действия соответствующей подпрограммы государственной программы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704" y="4043485"/>
            <a:ext cx="825380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окупаемости инвестиционного проекта не должен превышать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8 лет</a:t>
            </a:r>
            <a:endParaRPr lang="ru-RU" sz="127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647" y="1137229"/>
            <a:ext cx="825380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Общая стоимость инвестиционного проекта составляет более 50 миллионов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endParaRPr lang="ru-RU" sz="127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84" y="1885582"/>
            <a:ext cx="8348551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Расчетная сумма частных инвестиций составляет не менее </a:t>
            </a:r>
            <a:r>
              <a:rPr lang="en-US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7-59%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суммы необходимой </a:t>
            </a:r>
            <a:b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для реализации инвестиционного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проекта</a:t>
            </a:r>
            <a:endParaRPr lang="ru-RU" sz="127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63" y="2354709"/>
            <a:ext cx="8348551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Расчетная сумма инвестиций за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счет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средств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федерального бюджета не более 40%, средств консолидированного бюджета субъекта Российской Федерации составляет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менее 1-3% суммы,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необходимой для реализации инвестиционного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проекта</a:t>
            </a:r>
            <a:endParaRPr lang="ru-RU" sz="127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35" y="0"/>
            <a:ext cx="9283480" cy="34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Требования к инвестиционному проекту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668" y="461151"/>
            <a:ext cx="8727316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проект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- ограниченный по времени и ресурсам комплекс мероприятий, направленных </a:t>
            </a:r>
            <a:b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на создание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новых либо модернизацию существующих объектов (в </a:t>
            </a: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том числе объектов капитального строительства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27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924944"/>
            <a:ext cx="8348551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Направление субсидии на реализацию инвестиционного проекта осуществляется путем оплаты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дополнительной эмиссии акций 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АО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Корпорация инвестиционного развития РСО-Алания» в целях реализации данного инвестиционного проекта</a:t>
            </a:r>
            <a:endParaRPr lang="ru-RU" sz="127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25680" y="370904"/>
            <a:ext cx="23042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902" y="658444"/>
            <a:ext cx="8577799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7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 федерального бюджета </a:t>
            </a:r>
            <a:r>
              <a:rPr lang="ru-RU" sz="1270" b="1" dirty="0">
                <a:latin typeface="Segoe UI" panose="020B0502040204020203" pitchFamily="34" charset="0"/>
                <a:cs typeface="Segoe UI" panose="020B0502040204020203" pitchFamily="34" charset="0"/>
              </a:rPr>
              <a:t>не могут быть направлены юридическим лицом на финансовое обеспечение следующих работ: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98" y="1190707"/>
            <a:ext cx="8622803" cy="263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79" indent="-311079" algn="just">
              <a:buFont typeface="+mj-lt"/>
              <a:buAutoNum type="arabicPeriod"/>
            </a:pP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Разработку проектной документации инвестиционного проекта и проведение инженерных изысканий, выполняемых для подготовки такой проектной документации;</a:t>
            </a:r>
          </a:p>
          <a:p>
            <a:pPr marL="311079" indent="-311079" algn="just">
              <a:buFont typeface="+mj-lt"/>
              <a:buAutoNum type="arabicPeriod"/>
            </a:pPr>
            <a:endParaRPr lang="ru-RU" sz="127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079" indent="-311079" algn="just">
              <a:buFont typeface="+mj-lt"/>
              <a:buAutoNum type="arabicPeriod"/>
            </a:pP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Приобретение земельных участков под строительство;</a:t>
            </a:r>
          </a:p>
          <a:p>
            <a:pPr marL="311079" indent="-311079" algn="just">
              <a:buFont typeface="+mj-lt"/>
              <a:buAutoNum type="arabicPeriod"/>
            </a:pPr>
            <a:endParaRPr lang="ru-RU" sz="127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079" indent="-311079" algn="just">
              <a:buFont typeface="+mj-lt"/>
              <a:buAutoNum type="arabicPeriod"/>
            </a:pP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технологического и ценового аудита инвестиционных проектов по строительству объектов капитального строительства в случаях установленных законодательством Российской Федерации;</a:t>
            </a:r>
          </a:p>
          <a:p>
            <a:pPr marL="311079" indent="-311079" algn="just">
              <a:buFont typeface="+mj-lt"/>
              <a:buAutoNum type="arabicPeriod"/>
            </a:pPr>
            <a:endParaRPr lang="ru-RU" sz="127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079" indent="-311079" algn="just">
              <a:buFont typeface="+mj-lt"/>
              <a:buAutoNum type="arabicPeriod"/>
            </a:pP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государственной экспертизы проектной документации и результатов инженерных изысканий, выполняемых для подготовки такой проектной документации;</a:t>
            </a:r>
          </a:p>
          <a:p>
            <a:pPr marL="311079" indent="-311079" algn="just">
              <a:buFont typeface="+mj-lt"/>
              <a:buAutoNum type="arabicPeriod"/>
            </a:pPr>
            <a:endParaRPr lang="ru-RU" sz="127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079" indent="-311079" algn="just">
              <a:buFont typeface="+mj-lt"/>
              <a:buAutoNum type="arabicPeriod"/>
            </a:pPr>
            <a:r>
              <a:rPr lang="ru-RU" sz="127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проверки достоверности определения сметной стоимости объектов капитального </a:t>
            </a:r>
            <a:r>
              <a:rPr lang="ru-RU" sz="127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строительства.</a:t>
            </a:r>
            <a:endParaRPr lang="ru-RU" sz="127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35" y="68076"/>
            <a:ext cx="9283480" cy="34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Ограничения по направлению использования </a:t>
            </a:r>
            <a:r>
              <a:rPr lang="ru-RU" sz="1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средств федерального бюджета</a:t>
            </a:r>
            <a:endParaRPr lang="ru-RU" sz="16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https://arou.com.ua/wp-content/uploads/2016/04/Investitsi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07" y="4036135"/>
            <a:ext cx="3412385" cy="2217833"/>
          </a:xfrm>
          <a:prstGeom prst="roundRect">
            <a:avLst>
              <a:gd name="adj" fmla="val 16667"/>
            </a:avLst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325680" y="469329"/>
            <a:ext cx="23042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141475" y="813281"/>
            <a:ext cx="25818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76076" y="1074889"/>
            <a:ext cx="1743392" cy="1419889"/>
            <a:chOff x="370926" y="4052740"/>
            <a:chExt cx="2306038" cy="1953285"/>
          </a:xfrm>
        </p:grpSpPr>
        <p:pic>
          <p:nvPicPr>
            <p:cNvPr id="78" name="Picture 12" descr="http://slkglobalbpo.com/blog/wp-content/uploads/2013/08/2564895_thumbnai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06" y="4052740"/>
              <a:ext cx="1878010" cy="185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370926" y="5646139"/>
              <a:ext cx="2306038" cy="35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АО, ООО «Инвестор»</a:t>
              </a:r>
              <a:endParaRPr lang="ru-RU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498084" y="551694"/>
            <a:ext cx="2738902" cy="3517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352973" y="22471"/>
            <a:ext cx="8229600" cy="40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600" b="1" dirty="0" smtClean="0">
                <a:solidFill>
                  <a:schemeClr val="tx2"/>
                </a:solidFill>
              </a:rPr>
              <a:t>Механизм финансирования 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3806244" y="4036569"/>
            <a:ext cx="1412476" cy="1627632"/>
            <a:chOff x="3642799" y="1738887"/>
            <a:chExt cx="1758370" cy="2083374"/>
          </a:xfrm>
        </p:grpSpPr>
        <p:pic>
          <p:nvPicPr>
            <p:cNvPr id="56" name="Picture 2" descr="D:\!WORK\PPT_Caucasus\Рисунок1.pn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4485" t="12608" r="10660" b="11741"/>
            <a:stretch/>
          </p:blipFill>
          <p:spPr bwMode="auto">
            <a:xfrm>
              <a:off x="3722141" y="1738887"/>
              <a:ext cx="1581838" cy="1669844"/>
            </a:xfrm>
            <a:prstGeom prst="rect">
              <a:avLst/>
            </a:prstGeom>
            <a:noFill/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99" y="3457548"/>
              <a:ext cx="1758370" cy="364713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rgbClr val="FFFFFF"/>
              </a:solidFill>
              <a:miter lim="800000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3639014" y="2056186"/>
            <a:ext cx="1754649" cy="1449656"/>
            <a:chOff x="1239145" y="2798625"/>
            <a:chExt cx="1873393" cy="1622817"/>
          </a:xfrm>
        </p:grpSpPr>
        <p:pic>
          <p:nvPicPr>
            <p:cNvPr id="60" name="Picture 13" descr="!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642" y="2798625"/>
              <a:ext cx="1573938" cy="1506461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>
                  <a:alpha val="56000"/>
                </a:schemeClr>
              </a:glow>
              <a:reflection blurRad="850900" stA="8000" endPos="6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239145" y="4178621"/>
              <a:ext cx="1873393" cy="24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Субъект</a:t>
              </a:r>
              <a:endParaRPr lang="ru-RU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315645" y="445043"/>
            <a:ext cx="23042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верх 63"/>
          <p:cNvSpPr/>
          <p:nvPr/>
        </p:nvSpPr>
        <p:spPr>
          <a:xfrm>
            <a:off x="4390935" y="3548804"/>
            <a:ext cx="183244" cy="487439"/>
          </a:xfrm>
          <a:prstGeom prst="upArrow">
            <a:avLst>
              <a:gd name="adj1" fmla="val 50000"/>
              <a:gd name="adj2" fmla="val 123496"/>
            </a:avLst>
          </a:prstGeom>
          <a:solidFill>
            <a:srgbClr val="DFB003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5" name="Стрелка вверх 64"/>
          <p:cNvSpPr/>
          <p:nvPr/>
        </p:nvSpPr>
        <p:spPr>
          <a:xfrm>
            <a:off x="4387915" y="1653376"/>
            <a:ext cx="183244" cy="549508"/>
          </a:xfrm>
          <a:prstGeom prst="upArrow">
            <a:avLst>
              <a:gd name="adj1" fmla="val 50000"/>
              <a:gd name="adj2" fmla="val 123496"/>
            </a:avLst>
          </a:prstGeom>
          <a:solidFill>
            <a:srgbClr val="DFB003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86" name="Группа 85"/>
          <p:cNvGrpSpPr/>
          <p:nvPr/>
        </p:nvGrpSpPr>
        <p:grpSpPr>
          <a:xfrm>
            <a:off x="5436367" y="2894072"/>
            <a:ext cx="2995524" cy="2498677"/>
            <a:chOff x="1775383" y="2672252"/>
            <a:chExt cx="2995524" cy="2498677"/>
          </a:xfrm>
          <a:effectLst>
            <a:reflection stA="45000" endPos="22000" dist="50800" dir="5400000" sy="-100000" algn="bl" rotWithShape="0"/>
          </a:effectLst>
        </p:grpSpPr>
        <p:graphicFrame>
          <p:nvGraphicFramePr>
            <p:cNvPr id="87" name="Диаграмма 86"/>
            <p:cNvGraphicFramePr/>
            <p:nvPr>
              <p:extLst>
                <p:ext uri="{D42A27DB-BD31-4B8C-83A1-F6EECF244321}">
                  <p14:modId xmlns:p14="http://schemas.microsoft.com/office/powerpoint/2010/main" val="2769989873"/>
                </p:ext>
              </p:extLst>
            </p:nvPr>
          </p:nvGraphicFramePr>
          <p:xfrm>
            <a:off x="1775383" y="2672252"/>
            <a:ext cx="2995524" cy="24986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88" name="Picture 4" descr="http://www.s.7232.kz/section/newsIconCis2/upload/images/news/icon/getimage_111_14485963902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1" t="-946" r="13565" b="-2207"/>
            <a:stretch/>
          </p:blipFill>
          <p:spPr bwMode="auto">
            <a:xfrm>
              <a:off x="2671117" y="3194066"/>
              <a:ext cx="1238526" cy="1153133"/>
            </a:xfrm>
            <a:prstGeom prst="ellipse">
              <a:avLst/>
            </a:prstGeom>
            <a:ln w="63500" cap="rnd">
              <a:solidFill>
                <a:schemeClr val="bg1">
                  <a:lumMod val="9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352614" y="2950571"/>
            <a:ext cx="2995524" cy="2498677"/>
            <a:chOff x="1802291" y="2680065"/>
            <a:chExt cx="2995524" cy="2498677"/>
          </a:xfrm>
          <a:solidFill>
            <a:schemeClr val="accent1">
              <a:alpha val="98000"/>
            </a:schemeClr>
          </a:solidFill>
          <a:effectLst>
            <a:reflection stA="45000" endPos="24000" dist="50800" dir="5400000" sy="-100000" algn="bl" rotWithShape="0"/>
          </a:effectLst>
        </p:grpSpPr>
        <p:graphicFrame>
          <p:nvGraphicFramePr>
            <p:cNvPr id="90" name="Диаграмма 89"/>
            <p:cNvGraphicFramePr/>
            <p:nvPr>
              <p:extLst>
                <p:ext uri="{D42A27DB-BD31-4B8C-83A1-F6EECF244321}">
                  <p14:modId xmlns:p14="http://schemas.microsoft.com/office/powerpoint/2010/main" val="1712228156"/>
                </p:ext>
              </p:extLst>
            </p:nvPr>
          </p:nvGraphicFramePr>
          <p:xfrm>
            <a:off x="1802291" y="2680065"/>
            <a:ext cx="2995524" cy="24986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91" name="Picture 4" descr="http://www.s.7232.kz/section/newsIconCis2/upload/images/news/icon/getimage_111_14485963902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1" t="-946" r="13565" b="-2207"/>
            <a:stretch/>
          </p:blipFill>
          <p:spPr bwMode="auto">
            <a:xfrm>
              <a:off x="2643527" y="3192944"/>
              <a:ext cx="1238526" cy="1153133"/>
            </a:xfrm>
            <a:prstGeom prst="ellipse">
              <a:avLst/>
            </a:prstGeom>
            <a:grpFill/>
            <a:ln w="63500" cap="rnd">
              <a:solidFill>
                <a:schemeClr val="bg1">
                  <a:lumMod val="9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</p:grpSp>
      <p:sp>
        <p:nvSpPr>
          <p:cNvPr id="94" name="TextBox 93"/>
          <p:cNvSpPr txBox="1"/>
          <p:nvPr/>
        </p:nvSpPr>
        <p:spPr>
          <a:xfrm>
            <a:off x="293923" y="555155"/>
            <a:ext cx="2944807" cy="3405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Вновь начинаемый проект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88779" y="549942"/>
            <a:ext cx="2943099" cy="348890"/>
            <a:chOff x="5819525" y="555261"/>
            <a:chExt cx="2943099" cy="348890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5819525" y="555261"/>
              <a:ext cx="2943099" cy="34889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8000">
                  <a:schemeClr val="accent3"/>
                </a:gs>
                <a:gs pos="45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66047" y="571242"/>
              <a:ext cx="19720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Действующий проект</a:t>
              </a:r>
              <a:endParaRPr lang="ru-RU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7" name="Стрелка вверх 96"/>
          <p:cNvSpPr/>
          <p:nvPr/>
        </p:nvSpPr>
        <p:spPr>
          <a:xfrm rot="8430478">
            <a:off x="1227895" y="2414816"/>
            <a:ext cx="156934" cy="655002"/>
          </a:xfrm>
          <a:prstGeom prst="upArrow">
            <a:avLst>
              <a:gd name="adj1" fmla="val 54989"/>
              <a:gd name="adj2" fmla="val 11079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Стрелка углом 1"/>
          <p:cNvSpPr/>
          <p:nvPr/>
        </p:nvSpPr>
        <p:spPr>
          <a:xfrm rot="5400000">
            <a:off x="5434177" y="1364053"/>
            <a:ext cx="1800202" cy="1409297"/>
          </a:xfrm>
          <a:prstGeom prst="bentArrow">
            <a:avLst>
              <a:gd name="adj1" fmla="val 6124"/>
              <a:gd name="adj2" fmla="val 6649"/>
              <a:gd name="adj3" fmla="val 16294"/>
              <a:gd name="adj4" fmla="val 26550"/>
            </a:avLst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8" name="TextBox 97"/>
          <p:cNvSpPr txBox="1"/>
          <p:nvPr/>
        </p:nvSpPr>
        <p:spPr>
          <a:xfrm>
            <a:off x="4423176" y="3655392"/>
            <a:ext cx="132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Инвестиционные </a:t>
            </a:r>
            <a:b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проекты 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97099"/>
              </p:ext>
            </p:extLst>
          </p:nvPr>
        </p:nvGraphicFramePr>
        <p:xfrm>
          <a:off x="1708016" y="5899214"/>
          <a:ext cx="5521456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50800" stA="73000" endPos="21000" dist="76200" dir="5400000" sy="-100000" algn="bl" rotWithShape="0"/>
                </a:effectLst>
                <a:tableStyleId>{2D5ABB26-0587-4C30-8999-92F81FD0307C}</a:tableStyleId>
              </a:tblPr>
              <a:tblGrid>
                <a:gridCol w="2760728"/>
                <a:gridCol w="2760728"/>
              </a:tblGrid>
              <a:tr h="179145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Софинансирование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проекта </a:t>
                      </a:r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счет средств</a:t>
                      </a: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- 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федерального бюджета </a:t>
                      </a:r>
                      <a:r>
                        <a:rPr lang="ru-RU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40%</a:t>
                      </a:r>
                      <a:endParaRPr lang="ru-RU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1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- бюджета</a:t>
                      </a:r>
                      <a:r>
                        <a:rPr lang="ru-RU" sz="9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субъекта РФ </a:t>
                      </a:r>
                      <a:r>
                        <a:rPr lang="ru-RU" sz="10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 1 до 3%</a:t>
                      </a:r>
                      <a:endParaRPr lang="ru-RU" sz="10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8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Минимальное участие АО «КИР РСО-Алания» в проекте</a:t>
                      </a: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 25%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+ 1 акция (от 1/3 доли в ООО)</a:t>
                      </a: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52252" y="764681"/>
            <a:ext cx="2111885" cy="91940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АО «КОРПОРАЦИЯ ИНВЕСТИЦИОННОГО РАЗВИТИЯ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РСО-АЛАНИЯ</a:t>
            </a:r>
            <a:r>
              <a:rPr lang="ru-RU" sz="12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2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5100" y="5791201"/>
            <a:ext cx="8799388" cy="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углом 36"/>
          <p:cNvSpPr/>
          <p:nvPr/>
        </p:nvSpPr>
        <p:spPr>
          <a:xfrm rot="16200000" flipH="1">
            <a:off x="1855598" y="1442345"/>
            <a:ext cx="1800202" cy="1262121"/>
          </a:xfrm>
          <a:prstGeom prst="bentArrow">
            <a:avLst>
              <a:gd name="adj1" fmla="val 6512"/>
              <a:gd name="adj2" fmla="val 7478"/>
              <a:gd name="adj3" fmla="val 18560"/>
              <a:gd name="adj4" fmla="val 27203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TextBox 37"/>
          <p:cNvSpPr txBox="1"/>
          <p:nvPr/>
        </p:nvSpPr>
        <p:spPr>
          <a:xfrm>
            <a:off x="8703173" y="6450209"/>
            <a:ext cx="6132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8375177">
            <a:off x="1215637" y="2385340"/>
            <a:ext cx="181447" cy="705323"/>
          </a:xfrm>
          <a:prstGeom prst="upArrow">
            <a:avLst>
              <a:gd name="adj1" fmla="val 54989"/>
              <a:gd name="adj2" fmla="val 11079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1156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712968" cy="549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АО</a:t>
            </a:r>
            <a:r>
              <a:rPr lang="ru-RU" sz="1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ООО </a:t>
            </a:r>
            <a:r>
              <a:rPr lang="ru-RU" sz="1400" b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«Инвестиционный </a:t>
            </a:r>
            <a:r>
              <a:rPr lang="ru-RU" sz="1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проект</a:t>
            </a:r>
            <a:r>
              <a:rPr lang="ru-RU" sz="1400" b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»</a:t>
            </a:r>
            <a:endParaRPr lang="en-US" sz="1400" b="1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>
              <a:lnSpc>
                <a:spcPct val="107000"/>
              </a:lnSpc>
              <a:spcAft>
                <a:spcPts val="600"/>
              </a:spcAft>
            </a:pPr>
            <a:r>
              <a:rPr lang="ru-RU" sz="1350" b="1" u="sng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Наименование </a:t>
            </a:r>
            <a:r>
              <a:rPr lang="ru-RU" sz="1350" b="1" u="sng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проекта:</a:t>
            </a:r>
            <a:r>
              <a:rPr lang="ru-RU" sz="135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троительство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завода по производству медицинских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изделий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37185" algn="just">
              <a:spcAft>
                <a:spcPts val="600"/>
              </a:spcAft>
            </a:pPr>
            <a:r>
              <a:rPr lang="ru-RU" sz="1350" b="1" u="sng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Краткое описание проекта</a:t>
            </a:r>
            <a:r>
              <a:rPr lang="ru-RU" sz="135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отечественное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производство на внутреннем рынке медицинского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	оборудования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 изделий в области радиационных медицинских технологий, изделия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для 	кардиологии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(протезы сосудов, клапаны сердца), приборы, основанные на применении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лазерных технологий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</a:pP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</a:t>
            </a:r>
            <a:r>
              <a:rPr lang="ru-RU" sz="1350" b="1" u="sng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Объем финансирования: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5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1 000 млн рублей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в </a:t>
            </a:r>
            <a:r>
              <a:rPr lang="ru-RU" sz="135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т.ч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.: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- за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счет консолидированного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бюджета субъекта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РФ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430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млн рублей;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- за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счет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частных инвестиций 570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млн рублей, в </a:t>
            </a:r>
            <a:r>
              <a:rPr lang="ru-RU" sz="135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т.ч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.:</a:t>
            </a:r>
            <a:endParaRPr lang="ru-RU" sz="105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счет собственных средств 110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млн.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рублей;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счет заемных средств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460 млн. рублей.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214313">
              <a:spcAft>
                <a:spcPts val="600"/>
              </a:spcAft>
            </a:pP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</a:t>
            </a:r>
            <a:r>
              <a:rPr lang="ru-RU" sz="1350" b="1" u="sng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Срок реализации</a:t>
            </a:r>
            <a:r>
              <a:rPr lang="ru-RU" sz="135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года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</a:pP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	</a:t>
            </a:r>
            <a:r>
              <a:rPr lang="ru-RU" sz="1350" b="1" u="sng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Срок окупаемости:</a:t>
            </a:r>
            <a:r>
              <a:rPr lang="ru-RU" sz="135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7 года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>
              <a:spcAft>
                <a:spcPts val="600"/>
              </a:spcAft>
            </a:pPr>
            <a:r>
              <a:rPr lang="ru-RU" sz="1350" b="1" u="sng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Экономические эффекты:</a:t>
            </a:r>
            <a:r>
              <a:rPr lang="ru-RU" sz="135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ru-RU" sz="1050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72941">
              <a:spcAft>
                <a:spcPts val="600"/>
              </a:spcAft>
            </a:pP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рабочие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места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– 210 единиц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(в том числе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44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высокопроизводительных рабочих мест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r>
              <a:rPr lang="en-US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endParaRPr lang="ru-RU" sz="105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672941">
              <a:spcAft>
                <a:spcPts val="600"/>
              </a:spcAft>
            </a:pPr>
            <a:r>
              <a:rPr lang="en-US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ежегодные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налоговые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поступления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–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110 </a:t>
            </a:r>
            <a:r>
              <a:rPr lang="ru-RU" sz="13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млн </a:t>
            </a:r>
            <a:r>
              <a:rPr lang="ru-RU" sz="135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рублей.</a:t>
            </a:r>
            <a:endParaRPr lang="en-US" sz="135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342900" algn="just">
              <a:spcAft>
                <a:spcPts val="600"/>
              </a:spcAft>
            </a:pP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Соответствует 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целям </a:t>
            </a: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государственной программы Российской Федерации «Развитие </a:t>
            </a:r>
            <a:b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Северо-Кавказского федерального округа» на период до 2025 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года, государственной программы Российской Федерации </a:t>
            </a: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«Развитие 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фармацевтической и медицинской </a:t>
            </a: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промышленности» 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на 2013 - 2020 </a:t>
            </a: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годы, стратегии 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развития медицинской промышленности Российской </a:t>
            </a: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Федерации на 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период </a:t>
            </a: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ru-RU" sz="1350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до 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2020 года, утвержденной приказом </a:t>
            </a:r>
            <a:r>
              <a:rPr lang="ru-RU" sz="135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Минпромторга</a:t>
            </a:r>
            <a:r>
              <a:rPr lang="ru-RU" sz="1350" i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России от 31 января 2013 г. № 118.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931662" y="469100"/>
            <a:ext cx="1057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956376" y="130775"/>
            <a:ext cx="99258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Пример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1560" y="6309320"/>
            <a:ext cx="1458873" cy="2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endParaRPr lang="ru-RU" altLang="ru-RU" sz="998" dirty="0">
              <a:solidFill>
                <a:srgbClr val="A6A6A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28457"/>
              </p:ext>
            </p:extLst>
          </p:nvPr>
        </p:nvGraphicFramePr>
        <p:xfrm>
          <a:off x="323528" y="846786"/>
          <a:ext cx="8568953" cy="5390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893"/>
                <a:gridCol w="4712699"/>
                <a:gridCol w="1368152"/>
                <a:gridCol w="504056"/>
                <a:gridCol w="819204"/>
                <a:gridCol w="54894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п/п</a:t>
                      </a:r>
                      <a:endParaRPr lang="ru-RU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критерии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Показатели </a:t>
                      </a:r>
                      <a:r>
                        <a:rPr lang="ru-RU" sz="1200" b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инвестпроекта</a:t>
                      </a:r>
                      <a:endParaRPr lang="ru-RU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Балл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Коэф-фициент</a:t>
                      </a:r>
                      <a:endParaRPr lang="ru-RU" sz="12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12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Всего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отношение объема частных инвестиций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57%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отношение собственных средств юридического лица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23%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отношение объема поступлений в бюджеты бюджетной системы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220 млн рублей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обеспеченность инвестиционного проекта инженерной </a:t>
                      </a:r>
                      <a:b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 транспортной инфраструктурой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обеспечен в</a:t>
                      </a:r>
                      <a:r>
                        <a:rPr lang="ru-RU" sz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полном объеме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года 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 окупаемости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года 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использование конструкций, технологического оборудования </a:t>
                      </a:r>
                      <a:b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 материалов отечественного производства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</a:t>
                      </a:r>
                      <a:r>
                        <a:rPr lang="ru-RU" sz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привлечения зарубежного оборудования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отношение количества создаваемых высокопроизводительных рабочих мест к общему количеству создаваемых рабочих мест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влияние реализации инвестиционного проекта на развитие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целом</a:t>
                      </a:r>
                      <a:r>
                        <a:rPr lang="ru-RU" sz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на РФ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81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01346" y="494531"/>
            <a:ext cx="4613315" cy="30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Расчет итогового балла инвестиционного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931662" y="469100"/>
            <a:ext cx="1057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56376" y="130775"/>
            <a:ext cx="99258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6240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933</Words>
  <Application>Microsoft Office PowerPoint</Application>
  <PresentationFormat>Экран (4:3)</PresentationFormat>
  <Paragraphs>218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Microsoft YaHei</vt:lpstr>
      <vt:lpstr>Aharoni</vt:lpstr>
      <vt:lpstr>Arial</vt:lpstr>
      <vt:lpstr>Arial Black</vt:lpstr>
      <vt:lpstr>Calibri</vt:lpstr>
      <vt:lpstr>Cambria</vt:lpstr>
      <vt:lpstr>Georgia</vt:lpstr>
      <vt:lpstr>Segoe UI</vt:lpstr>
      <vt:lpstr>Times</vt:lpstr>
      <vt:lpstr>Times New Roman</vt:lpstr>
      <vt:lpstr>Trebuchet MS</vt:lpstr>
      <vt:lpstr>Wingdings</vt:lpstr>
      <vt:lpstr>Тема Office</vt:lpstr>
      <vt:lpstr>Воздушный поток</vt:lpstr>
      <vt:lpstr>АО «Корпорация инвестиционного развития Республики Северная Осетия-Алания»</vt:lpstr>
      <vt:lpstr>АО «Корпорация инвестиционного развития Республики Северная Осетия –Алания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Публичная декларация  целей и задач  Министерства Российской Федерации  по делам Северного Кавказа  в 2016 году</dc:title>
  <dc:creator>Alexey.Voronin</dc:creator>
  <cp:lastModifiedBy>Таймураз Гугкаев</cp:lastModifiedBy>
  <cp:revision>401</cp:revision>
  <cp:lastPrinted>2016-11-03T19:36:01Z</cp:lastPrinted>
  <dcterms:created xsi:type="dcterms:W3CDTF">2016-05-30T06:46:11Z</dcterms:created>
  <dcterms:modified xsi:type="dcterms:W3CDTF">2019-04-03T14:50:05Z</dcterms:modified>
</cp:coreProperties>
</file>