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9"/>
  </p:notesMasterIdLst>
  <p:sldIdLst>
    <p:sldId id="256" r:id="rId2"/>
    <p:sldId id="382" r:id="rId3"/>
    <p:sldId id="383" r:id="rId4"/>
    <p:sldId id="385" r:id="rId5"/>
    <p:sldId id="384" r:id="rId6"/>
    <p:sldId id="386" r:id="rId7"/>
    <p:sldId id="387" r:id="rId8"/>
    <p:sldId id="348" r:id="rId9"/>
    <p:sldId id="388" r:id="rId10"/>
    <p:sldId id="389" r:id="rId11"/>
    <p:sldId id="355" r:id="rId12"/>
    <p:sldId id="390" r:id="rId13"/>
    <p:sldId id="366" r:id="rId14"/>
    <p:sldId id="358" r:id="rId15"/>
    <p:sldId id="359" r:id="rId16"/>
    <p:sldId id="360" r:id="rId17"/>
    <p:sldId id="364" r:id="rId18"/>
    <p:sldId id="356" r:id="rId19"/>
    <p:sldId id="370" r:id="rId20"/>
    <p:sldId id="354" r:id="rId21"/>
    <p:sldId id="349" r:id="rId22"/>
    <p:sldId id="379" r:id="rId23"/>
    <p:sldId id="350" r:id="rId24"/>
    <p:sldId id="361" r:id="rId25"/>
    <p:sldId id="363" r:id="rId26"/>
    <p:sldId id="371" r:id="rId27"/>
    <p:sldId id="391" r:id="rId28"/>
  </p:sldIdLst>
  <p:sldSz cx="12801600" cy="9601200" type="A3"/>
  <p:notesSz cx="14663738" cy="10234613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403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ова Елена Евгеньевна" initials="ВЕЕ" lastIdx="1" clrIdx="0"/>
  <p:cmAuthor id="2" name="Наталья Фомичева" initials="НФ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F5BD0B"/>
    <a:srgbClr val="49AF51"/>
    <a:srgbClr val="F8760B"/>
    <a:srgbClr val="FF9900"/>
    <a:srgbClr val="FFCC00"/>
    <a:srgbClr val="6AB395"/>
    <a:srgbClr val="ABDBBA"/>
    <a:srgbClr val="ACDBBB"/>
    <a:srgbClr val="ADD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19" autoAdjust="0"/>
    <p:restoredTop sz="96682" autoAdjust="0"/>
  </p:normalViewPr>
  <p:slideViewPr>
    <p:cSldViewPr>
      <p:cViewPr>
        <p:scale>
          <a:sx n="70" d="100"/>
          <a:sy n="70" d="100"/>
        </p:scale>
        <p:origin x="38" y="38"/>
      </p:cViewPr>
      <p:guideLst>
        <p:guide orient="horz" pos="2160"/>
        <p:guide pos="2880"/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50922139888856E-2"/>
          <c:y val="3.9340467357726797E-2"/>
          <c:w val="0.9257165931181679"/>
          <c:h val="0.77888713563800493"/>
        </c:manualLayout>
      </c:layout>
      <c:lineChart>
        <c:grouping val="standard"/>
        <c:varyColors val="0"/>
        <c:ser>
          <c:idx val="2"/>
          <c:order val="0"/>
          <c:tx>
            <c:strRef>
              <c:f>Лист1!$B$1</c:f>
              <c:strCache>
                <c:ptCount val="1"/>
                <c:pt idx="0">
                  <c:v>население гордского округа город Владикавказ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shade val="65000"/>
                </a:schemeClr>
              </a:solidFill>
              <a:ln w="9525">
                <a:solidFill>
                  <a:schemeClr val="accent3">
                    <a:shade val="6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749373619552295E-2"/>
                  <c:y val="-5.0546378140530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B82-4A21-B884-8F45554A89A3}"/>
                </c:ext>
              </c:extLst>
            </c:dLbl>
            <c:dLbl>
              <c:idx val="1"/>
              <c:layout>
                <c:manualLayout>
                  <c:x val="-3.9769754055468343E-2"/>
                  <c:y val="3.86473429951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82-4A21-B884-8F45554A89A3}"/>
                </c:ext>
              </c:extLst>
            </c:dLbl>
            <c:dLbl>
              <c:idx val="2"/>
              <c:layout>
                <c:manualLayout>
                  <c:x val="-2.8960677527087583E-2"/>
                  <c:y val="-4.216056364688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B82-4A21-B884-8F45554A89A3}"/>
                </c:ext>
              </c:extLst>
            </c:dLbl>
            <c:dLbl>
              <c:idx val="3"/>
              <c:layout>
                <c:manualLayout>
                  <c:x val="-4.5643481083392196E-2"/>
                  <c:y val="4.6025163029058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B82-4A21-B884-8F45554A89A3}"/>
                </c:ext>
              </c:extLst>
            </c:dLbl>
            <c:dLbl>
              <c:idx val="4"/>
              <c:layout>
                <c:manualLayout>
                  <c:x val="-4.8361091227233033E-2"/>
                  <c:y val="-3.587682170359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B82-4A21-B884-8F45554A89A3}"/>
                </c:ext>
              </c:extLst>
            </c:dLbl>
            <c:dLbl>
              <c:idx val="5"/>
              <c:layout>
                <c:manualLayout>
                  <c:x val="-4.6049106499050335E-2"/>
                  <c:y val="4.2512077294685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B82-4A21-B884-8F45554A89A3}"/>
                </c:ext>
              </c:extLst>
            </c:dLbl>
            <c:dLbl>
              <c:idx val="6"/>
              <c:layout>
                <c:manualLayout>
                  <c:x val="-2.735063870375776E-2"/>
                  <c:y val="-5.4487313755882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B82-4A21-B884-8F45554A89A3}"/>
                </c:ext>
              </c:extLst>
            </c:dLbl>
            <c:dLbl>
              <c:idx val="7"/>
              <c:layout>
                <c:manualLayout>
                  <c:x val="-3.5583464154892726E-2"/>
                  <c:y val="4.3284676737529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B82-4A21-B884-8F45554A89A3}"/>
                </c:ext>
              </c:extLst>
            </c:dLbl>
            <c:dLbl>
              <c:idx val="8"/>
              <c:layout>
                <c:manualLayout>
                  <c:x val="-2.6382670484168796E-2"/>
                  <c:y val="-3.941959637992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B82-4A21-B884-8F45554A89A3}"/>
                </c:ext>
              </c:extLst>
            </c:dLbl>
            <c:dLbl>
              <c:idx val="9"/>
              <c:layout>
                <c:manualLayout>
                  <c:x val="-4.1862899005756148E-2"/>
                  <c:y val="4.2837158291824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B82-4A21-B884-8F45554A89A3}"/>
                </c:ext>
              </c:extLst>
            </c:dLbl>
            <c:dLbl>
              <c:idx val="10"/>
              <c:layout>
                <c:manualLayout>
                  <c:x val="-1.1015061569152891E-2"/>
                  <c:y val="-3.934853541489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B82-4A21-B884-8F45554A89A3}"/>
                </c:ext>
              </c:extLst>
            </c:dLbl>
            <c:dLbl>
              <c:idx val="11"/>
              <c:layout>
                <c:manualLayout>
                  <c:x val="-4.7682956208447647E-2"/>
                  <c:y val="2.0051604534868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B82-4A21-B884-8F45554A89A3}"/>
                </c:ext>
              </c:extLst>
            </c:dLbl>
            <c:dLbl>
              <c:idx val="12"/>
              <c:layout>
                <c:manualLayout>
                  <c:x val="-2.8282828282828285E-2"/>
                  <c:y val="-2.8028028028028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B82-4A21-B884-8F45554A89A3}"/>
                </c:ext>
              </c:extLst>
            </c:dLbl>
            <c:dLbl>
              <c:idx val="13"/>
              <c:layout>
                <c:manualLayout>
                  <c:x val="-5.048111575314547E-2"/>
                  <c:y val="2.4664050754285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B82-4A21-B884-8F45554A89A3}"/>
                </c:ext>
              </c:extLst>
            </c:dLbl>
            <c:dLbl>
              <c:idx val="14"/>
              <c:layout>
                <c:manualLayout>
                  <c:x val="-4.6464646464646465E-2"/>
                  <c:y val="-3.7486935754652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B82-4A21-B884-8F45554A89A3}"/>
                </c:ext>
              </c:extLst>
            </c:dLbl>
            <c:dLbl>
              <c:idx val="15"/>
              <c:layout>
                <c:manualLayout>
                  <c:x val="-1.4529738239165854E-2"/>
                  <c:y val="2.86865978709638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B82-4A21-B884-8F45554A89A3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Лист1!$A$2:$A$17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2022**</c:v>
                </c:pt>
                <c:pt idx="13">
                  <c:v>2023**</c:v>
                </c:pt>
                <c:pt idx="14">
                  <c:v>2024**</c:v>
                </c:pt>
                <c:pt idx="15">
                  <c:v>2025**</c:v>
                </c:pt>
              </c:strCache>
            </c:strRef>
          </c:cat>
          <c:val>
            <c:numRef>
              <c:f>Лист1!$B$2:$B$17</c:f>
              <c:numCache>
                <c:formatCode>0.00</c:formatCode>
                <c:ptCount val="16"/>
                <c:pt idx="0">
                  <c:v>330.14800000000002</c:v>
                </c:pt>
                <c:pt idx="1">
                  <c:v>330.024</c:v>
                </c:pt>
                <c:pt idx="2">
                  <c:v>328.38099999999997</c:v>
                </c:pt>
                <c:pt idx="3">
                  <c:v>326.51400000000001</c:v>
                </c:pt>
                <c:pt idx="4">
                  <c:v>325.47699999999998</c:v>
                </c:pt>
                <c:pt idx="5">
                  <c:v>326.27</c:v>
                </c:pt>
                <c:pt idx="6">
                  <c:v>325.41000000000003</c:v>
                </c:pt>
                <c:pt idx="7">
                  <c:v>324.83600000000001</c:v>
                </c:pt>
                <c:pt idx="8">
                  <c:v>323.99799999999999</c:v>
                </c:pt>
                <c:pt idx="9">
                  <c:v>322.48099999999999</c:v>
                </c:pt>
                <c:pt idx="10">
                  <c:v>321.10599999999999</c:v>
                </c:pt>
                <c:pt idx="11">
                  <c:v>312.755</c:v>
                </c:pt>
                <c:pt idx="12">
                  <c:v>311.834</c:v>
                </c:pt>
                <c:pt idx="13">
                  <c:v>309.61799999999999</c:v>
                </c:pt>
                <c:pt idx="14">
                  <c:v>309.358</c:v>
                </c:pt>
                <c:pt idx="15">
                  <c:v>309.971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5B82-4A21-B884-8F45554A8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393736"/>
        <c:axId val="601393344"/>
      </c:lineChart>
      <c:catAx>
        <c:axId val="60139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393344"/>
        <c:crosses val="autoZero"/>
        <c:auto val="1"/>
        <c:lblAlgn val="ctr"/>
        <c:lblOffset val="100"/>
        <c:noMultiLvlLbl val="0"/>
      </c:catAx>
      <c:valAx>
        <c:axId val="601393344"/>
        <c:scaling>
          <c:orientation val="minMax"/>
          <c:min val="3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393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11480435174611E-2"/>
          <c:y val="8.2994882150668942E-2"/>
          <c:w val="0.41047544629440402"/>
          <c:h val="0.9170051178493310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87-4625-A1C8-C20EE51D387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787-4625-A1C8-C20EE51D387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787-4625-A1C8-C20EE51D3873}"/>
              </c:ext>
            </c:extLst>
          </c:dPt>
          <c:dLbls>
            <c:dLbl>
              <c:idx val="1"/>
              <c:layout>
                <c:manualLayout>
                  <c:x val="9.7709923664122136E-2"/>
                  <c:y val="-7.820712385353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87-4625-A1C8-C20EE51D3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Лист1!$B$17:$B$19</c:f>
              <c:strCache>
                <c:ptCount val="3"/>
                <c:pt idx="0">
                  <c:v>население моложе трудоспособного возраста</c:v>
                </c:pt>
                <c:pt idx="1">
                  <c:v>население трудоспособного возраста</c:v>
                </c:pt>
                <c:pt idx="2">
                  <c:v>население старше трудоспособного возраста</c:v>
                </c:pt>
              </c:strCache>
            </c:strRef>
          </c:cat>
          <c:val>
            <c:numRef>
              <c:f>Лист1!$C$17:$C$19</c:f>
              <c:numCache>
                <c:formatCode>0.00%</c:formatCode>
                <c:ptCount val="3"/>
                <c:pt idx="0">
                  <c:v>0.17100000000000001</c:v>
                </c:pt>
                <c:pt idx="1">
                  <c:v>0.61</c:v>
                </c:pt>
                <c:pt idx="2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87-4625-A1C8-C20EE51D3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7"/>
        <c:holeSize val="51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3101697020696839"/>
          <c:y val="6.1071942530214925E-2"/>
          <c:w val="0.49142016789885995"/>
          <c:h val="0.84587567713025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947443316573768E-2"/>
          <c:y val="4.0293040293040303E-2"/>
          <c:w val="0.88932698589585057"/>
          <c:h val="0.812751133381054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моложе трудоспособного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691082143596108E-3"/>
                  <c:y val="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E65-4260-A182-AC8B97A69D9C}"/>
                </c:ext>
              </c:extLst>
            </c:dLbl>
            <c:dLbl>
              <c:idx val="1"/>
              <c:layout>
                <c:manualLayout>
                  <c:x val="0"/>
                  <c:y val="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65-4260-A182-AC8B97A69D9C}"/>
                </c:ext>
              </c:extLst>
            </c:dLbl>
            <c:dLbl>
              <c:idx val="2"/>
              <c:layout>
                <c:manualLayout>
                  <c:x val="0"/>
                  <c:y val="1.129943502824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E65-4260-A182-AC8B97A69D9C}"/>
                </c:ext>
              </c:extLst>
            </c:dLbl>
            <c:dLbl>
              <c:idx val="3"/>
              <c:layout>
                <c:manualLayout>
                  <c:x val="2.0691082143596108E-3"/>
                  <c:y val="1.1299435028248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65-4260-A182-AC8B97A69D9C}"/>
                </c:ext>
              </c:extLst>
            </c:dLbl>
            <c:dLbl>
              <c:idx val="4"/>
              <c:layout>
                <c:manualLayout>
                  <c:x val="2.0691082143595731E-3"/>
                  <c:y val="1.5065913370998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E65-4260-A182-AC8B97A69D9C}"/>
                </c:ext>
              </c:extLst>
            </c:dLbl>
            <c:dLbl>
              <c:idx val="5"/>
              <c:layout>
                <c:manualLayout>
                  <c:x val="4.1382164287191844E-3"/>
                  <c:y val="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E65-4260-A182-AC8B97A69D9C}"/>
                </c:ext>
              </c:extLst>
            </c:dLbl>
            <c:dLbl>
              <c:idx val="6"/>
              <c:layout>
                <c:manualLayout>
                  <c:x val="6.2073246430788334E-3"/>
                  <c:y val="1.506591337099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E65-4260-A182-AC8B97A69D9C}"/>
                </c:ext>
              </c:extLst>
            </c:dLbl>
            <c:dLbl>
              <c:idx val="7"/>
              <c:layout>
                <c:manualLayout>
                  <c:x val="4.1382164287191844E-3"/>
                  <c:y val="1.5065913370998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E65-4260-A182-AC8B97A69D9C}"/>
                </c:ext>
              </c:extLst>
            </c:dLbl>
            <c:dLbl>
              <c:idx val="8"/>
              <c:layout>
                <c:manualLayout>
                  <c:x val="4.1382164287191844E-3"/>
                  <c:y val="1.5065913370998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E65-4260-A182-AC8B97A69D9C}"/>
                </c:ext>
              </c:extLst>
            </c:dLbl>
            <c:dLbl>
              <c:idx val="9"/>
              <c:layout>
                <c:manualLayout>
                  <c:x val="8.2764328574384434E-3"/>
                  <c:y val="1.5065913370998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E65-4260-A182-AC8B97A69D9C}"/>
                </c:ext>
              </c:extLst>
            </c:dLbl>
            <c:dLbl>
              <c:idx val="10"/>
              <c:layout>
                <c:manualLayout>
                  <c:x val="1.2414649286157667E-2"/>
                  <c:y val="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E65-4260-A182-AC8B97A69D9C}"/>
                </c:ext>
              </c:extLst>
            </c:dLbl>
            <c:dLbl>
              <c:idx val="11"/>
              <c:layout>
                <c:manualLayout>
                  <c:x val="1.4483757500517277E-2"/>
                  <c:y val="1.5065913370997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E65-4260-A182-AC8B97A69D9C}"/>
                </c:ext>
              </c:extLst>
            </c:dLbl>
            <c:dLbl>
              <c:idx val="12"/>
              <c:layout>
                <c:manualLayout>
                  <c:x val="1.4483757500517277E-2"/>
                  <c:y val="7.53295668549905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E65-4260-A182-AC8B97A69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2024 г.</c:v>
                </c:pt>
                <c:pt idx="1">
                  <c:v>2023 г.</c:v>
                </c:pt>
                <c:pt idx="2">
                  <c:v>2022 г.</c:v>
                </c:pt>
                <c:pt idx="3">
                  <c:v>2020 г.</c:v>
                </c:pt>
                <c:pt idx="4">
                  <c:v>2019 г.</c:v>
                </c:pt>
                <c:pt idx="5">
                  <c:v>2018 г.</c:v>
                </c:pt>
                <c:pt idx="6">
                  <c:v>2017 г.</c:v>
                </c:pt>
                <c:pt idx="7">
                  <c:v>2016 г.</c:v>
                </c:pt>
                <c:pt idx="8">
                  <c:v>2015 г.</c:v>
                </c:pt>
                <c:pt idx="9">
                  <c:v>2014 г.</c:v>
                </c:pt>
                <c:pt idx="10">
                  <c:v>2013 г.</c:v>
                </c:pt>
                <c:pt idx="11">
                  <c:v>2012 г.</c:v>
                </c:pt>
                <c:pt idx="12">
                  <c:v>2011 г.</c:v>
                </c:pt>
              </c:strCache>
            </c:strRef>
          </c:cat>
          <c:val>
            <c:numRef>
              <c:f>Лист1!$B$2:$B$14</c:f>
              <c:numCache>
                <c:formatCode>0.00</c:formatCode>
                <c:ptCount val="13"/>
                <c:pt idx="0">
                  <c:v>17.100000000000001</c:v>
                </c:pt>
                <c:pt idx="1">
                  <c:v>17.2</c:v>
                </c:pt>
                <c:pt idx="2">
                  <c:v>16.3</c:v>
                </c:pt>
                <c:pt idx="3">
                  <c:v>19.5</c:v>
                </c:pt>
                <c:pt idx="4">
                  <c:v>19.5</c:v>
                </c:pt>
                <c:pt idx="5">
                  <c:v>19.399999999999999</c:v>
                </c:pt>
                <c:pt idx="6">
                  <c:v>19.3</c:v>
                </c:pt>
                <c:pt idx="7">
                  <c:v>19.100000000000001</c:v>
                </c:pt>
                <c:pt idx="8">
                  <c:v>18.8</c:v>
                </c:pt>
                <c:pt idx="9">
                  <c:v>18.7</c:v>
                </c:pt>
                <c:pt idx="10">
                  <c:v>18.600000000000001</c:v>
                </c:pt>
                <c:pt idx="11">
                  <c:v>18.3</c:v>
                </c:pt>
                <c:pt idx="12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E65-4260-A182-AC8B97A69D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трудоспособное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691082143596108E-3"/>
                  <c:y val="-3.76647834274953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9E65-4260-A182-AC8B97A69D9C}"/>
                </c:ext>
              </c:extLst>
            </c:dLbl>
            <c:dLbl>
              <c:idx val="1"/>
              <c:layout>
                <c:manualLayout>
                  <c:x val="1.8621973929236504E-2"/>
                  <c:y val="1.88338745792369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247051520794548E-2"/>
                      <c:h val="4.53860640301318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9E65-4260-A182-AC8B97A69D9C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E65-4260-A182-AC8B97A69D9C}"/>
                </c:ext>
              </c:extLst>
            </c:dLbl>
            <c:dLbl>
              <c:idx val="3"/>
              <c:layout>
                <c:manualLayout>
                  <c:x val="-2.069108214359610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9E65-4260-A182-AC8B97A69D9C}"/>
                </c:ext>
              </c:extLst>
            </c:dLbl>
            <c:dLbl>
              <c:idx val="4"/>
              <c:layout>
                <c:manualLayout>
                  <c:x val="-2.0691082143596108E-3"/>
                  <c:y val="-3.452565263191862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9E65-4260-A182-AC8B97A69D9C}"/>
                </c:ext>
              </c:extLst>
            </c:dLbl>
            <c:dLbl>
              <c:idx val="5"/>
              <c:layout>
                <c:manualLayout>
                  <c:x val="-1.5173284955554554E-16"/>
                  <c:y val="-6.905130526383724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9E65-4260-A182-AC8B97A69D9C}"/>
                </c:ext>
              </c:extLst>
            </c:dLbl>
            <c:dLbl>
              <c:idx val="6"/>
              <c:layout>
                <c:manualLayout>
                  <c:x val="-1.5173284955554554E-16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9E65-4260-A182-AC8B97A69D9C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9E65-4260-A182-AC8B97A69D9C}"/>
                </c:ext>
              </c:extLst>
            </c:dLbl>
            <c:dLbl>
              <c:idx val="8"/>
              <c:layout>
                <c:manualLayout>
                  <c:x val="2.0691082143596108E-3"/>
                  <c:y val="7.53295668549905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9E65-4260-A182-AC8B97A69D9C}"/>
                </c:ext>
              </c:extLst>
            </c:dLbl>
            <c:dLbl>
              <c:idx val="9"/>
              <c:layout>
                <c:manualLayout>
                  <c:x val="0"/>
                  <c:y val="7.5329566854989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9E65-4260-A182-AC8B97A69D9C}"/>
                </c:ext>
              </c:extLst>
            </c:dLbl>
            <c:dLbl>
              <c:idx val="10"/>
              <c:layout>
                <c:manualLayout>
                  <c:x val="-1.5173284955554554E-16"/>
                  <c:y val="3.76647834274939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9E65-4260-A182-AC8B97A69D9C}"/>
                </c:ext>
              </c:extLst>
            </c:dLbl>
            <c:dLbl>
              <c:idx val="11"/>
              <c:layout>
                <c:manualLayout>
                  <c:x val="-8.2764328574384434E-3"/>
                  <c:y val="3.7664783427495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9E65-4260-A182-AC8B97A69D9C}"/>
                </c:ext>
              </c:extLst>
            </c:dLbl>
            <c:dLbl>
              <c:idx val="12"/>
              <c:layout>
                <c:manualLayout>
                  <c:x val="-6.207324643078833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9E65-4260-A182-AC8B97A69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2024 г.</c:v>
                </c:pt>
                <c:pt idx="1">
                  <c:v>2023 г.</c:v>
                </c:pt>
                <c:pt idx="2">
                  <c:v>2022 г.</c:v>
                </c:pt>
                <c:pt idx="3">
                  <c:v>2020 г.</c:v>
                </c:pt>
                <c:pt idx="4">
                  <c:v>2019 г.</c:v>
                </c:pt>
                <c:pt idx="5">
                  <c:v>2018 г.</c:v>
                </c:pt>
                <c:pt idx="6">
                  <c:v>2017 г.</c:v>
                </c:pt>
                <c:pt idx="7">
                  <c:v>2016 г.</c:v>
                </c:pt>
                <c:pt idx="8">
                  <c:v>2015 г.</c:v>
                </c:pt>
                <c:pt idx="9">
                  <c:v>2014 г.</c:v>
                </c:pt>
                <c:pt idx="10">
                  <c:v>2013 г.</c:v>
                </c:pt>
                <c:pt idx="11">
                  <c:v>2012 г.</c:v>
                </c:pt>
                <c:pt idx="12">
                  <c:v>2011 г.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61</c:v>
                </c:pt>
                <c:pt idx="1">
                  <c:v>60.2</c:v>
                </c:pt>
                <c:pt idx="2">
                  <c:v>61.5</c:v>
                </c:pt>
                <c:pt idx="3">
                  <c:v>54.8</c:v>
                </c:pt>
                <c:pt idx="4">
                  <c:v>55.1</c:v>
                </c:pt>
                <c:pt idx="5">
                  <c:v>55.7</c:v>
                </c:pt>
                <c:pt idx="6">
                  <c:v>56.2</c:v>
                </c:pt>
                <c:pt idx="7">
                  <c:v>56.8</c:v>
                </c:pt>
                <c:pt idx="8">
                  <c:v>57.5</c:v>
                </c:pt>
                <c:pt idx="9">
                  <c:v>58.2</c:v>
                </c:pt>
                <c:pt idx="10">
                  <c:v>59</c:v>
                </c:pt>
                <c:pt idx="11">
                  <c:v>59.4</c:v>
                </c:pt>
                <c:pt idx="12">
                  <c:v>60.5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9E65-4260-A182-AC8B97A69D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старше трудоспособного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8.2764328574384434E-3"/>
                  <c:y val="-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C-9E65-4260-A182-AC8B97A69D9C}"/>
                </c:ext>
              </c:extLst>
            </c:dLbl>
            <c:dLbl>
              <c:idx val="2"/>
              <c:layout>
                <c:manualLayout>
                  <c:x val="1.0345541071798017E-2"/>
                  <c:y val="-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9E65-4260-A182-AC8B97A69D9C}"/>
                </c:ext>
              </c:extLst>
            </c:dLbl>
            <c:dLbl>
              <c:idx val="3"/>
              <c:layout>
                <c:manualLayout>
                  <c:x val="4.1382164287191844E-3"/>
                  <c:y val="-1.98844847783856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003103662321541E-2"/>
                      <c:h val="3.78531073446327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9E65-4260-A182-AC8B97A69D9C}"/>
                </c:ext>
              </c:extLst>
            </c:dLbl>
            <c:dLbl>
              <c:idx val="4"/>
              <c:layout>
                <c:manualLayout>
                  <c:x val="-2.0691082143595731E-3"/>
                  <c:y val="-1.6044308020819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9E65-4260-A182-AC8B97A69D9C}"/>
                </c:ext>
              </c:extLst>
            </c:dLbl>
            <c:dLbl>
              <c:idx val="5"/>
              <c:layout>
                <c:manualLayout>
                  <c:x val="-3.7933212388886386E-17"/>
                  <c:y val="-2.259887005649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9E65-4260-A182-AC8B97A69D9C}"/>
                </c:ext>
              </c:extLst>
            </c:dLbl>
            <c:dLbl>
              <c:idx val="6"/>
              <c:layout>
                <c:manualLayout>
                  <c:x val="2.0691082143596108E-3"/>
                  <c:y val="-1.8832391713747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9E65-4260-A182-AC8B97A69D9C}"/>
                </c:ext>
              </c:extLst>
            </c:dLbl>
            <c:dLbl>
              <c:idx val="7"/>
              <c:layout>
                <c:manualLayout>
                  <c:x val="4.1382164287191844E-3"/>
                  <c:y val="-1.8832391713747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2-9E65-4260-A182-AC8B97A69D9C}"/>
                </c:ext>
              </c:extLst>
            </c:dLbl>
            <c:dLbl>
              <c:idx val="8"/>
              <c:layout>
                <c:manualLayout>
                  <c:x val="-2.069108214359649E-3"/>
                  <c:y val="-2.25988700564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3-9E65-4260-A182-AC8B97A69D9C}"/>
                </c:ext>
              </c:extLst>
            </c:dLbl>
            <c:dLbl>
              <c:idx val="9"/>
              <c:layout>
                <c:manualLayout>
                  <c:x val="2.0691082143596108E-3"/>
                  <c:y val="-1.8832391713747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4-9E65-4260-A182-AC8B97A69D9C}"/>
                </c:ext>
              </c:extLst>
            </c:dLbl>
            <c:dLbl>
              <c:idx val="10"/>
              <c:layout>
                <c:manualLayout>
                  <c:x val="4.1382164287192217E-3"/>
                  <c:y val="-1.8832391713747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5-9E65-4260-A182-AC8B97A69D9C}"/>
                </c:ext>
              </c:extLst>
            </c:dLbl>
            <c:dLbl>
              <c:idx val="11"/>
              <c:layout>
                <c:manualLayout>
                  <c:x val="1.4483757500517239E-2"/>
                  <c:y val="-1.8832391713747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6-9E65-4260-A182-AC8B97A69D9C}"/>
                </c:ext>
              </c:extLst>
            </c:dLbl>
            <c:dLbl>
              <c:idx val="12"/>
              <c:layout>
                <c:manualLayout>
                  <c:x val="4.1382164287192217E-3"/>
                  <c:y val="-2.259887005649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7-9E65-4260-A182-AC8B97A69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2024 г.</c:v>
                </c:pt>
                <c:pt idx="1">
                  <c:v>2023 г.</c:v>
                </c:pt>
                <c:pt idx="2">
                  <c:v>2022 г.</c:v>
                </c:pt>
                <c:pt idx="3">
                  <c:v>2020 г.</c:v>
                </c:pt>
                <c:pt idx="4">
                  <c:v>2019 г.</c:v>
                </c:pt>
                <c:pt idx="5">
                  <c:v>2018 г.</c:v>
                </c:pt>
                <c:pt idx="6">
                  <c:v>2017 г.</c:v>
                </c:pt>
                <c:pt idx="7">
                  <c:v>2016 г.</c:v>
                </c:pt>
                <c:pt idx="8">
                  <c:v>2015 г.</c:v>
                </c:pt>
                <c:pt idx="9">
                  <c:v>2014 г.</c:v>
                </c:pt>
                <c:pt idx="10">
                  <c:v>2013 г.</c:v>
                </c:pt>
                <c:pt idx="11">
                  <c:v>2012 г.</c:v>
                </c:pt>
                <c:pt idx="12">
                  <c:v>2011 г.</c:v>
                </c:pt>
              </c:strCache>
            </c:strRef>
          </c:cat>
          <c:val>
            <c:numRef>
              <c:f>Лист1!$D$2:$D$14</c:f>
              <c:numCache>
                <c:formatCode>0.00</c:formatCode>
                <c:ptCount val="13"/>
                <c:pt idx="0">
                  <c:v>21.9</c:v>
                </c:pt>
                <c:pt idx="1">
                  <c:v>22.6</c:v>
                </c:pt>
                <c:pt idx="2">
                  <c:v>22.3</c:v>
                </c:pt>
                <c:pt idx="3">
                  <c:v>25.7</c:v>
                </c:pt>
                <c:pt idx="4">
                  <c:v>25.4</c:v>
                </c:pt>
                <c:pt idx="5">
                  <c:v>24.9</c:v>
                </c:pt>
                <c:pt idx="6">
                  <c:v>24.5</c:v>
                </c:pt>
                <c:pt idx="7">
                  <c:v>24.1</c:v>
                </c:pt>
                <c:pt idx="8">
                  <c:v>23.7</c:v>
                </c:pt>
                <c:pt idx="9">
                  <c:v>23.1</c:v>
                </c:pt>
                <c:pt idx="10">
                  <c:v>22.4</c:v>
                </c:pt>
                <c:pt idx="11">
                  <c:v>22.3</c:v>
                </c:pt>
                <c:pt idx="12">
                  <c:v>20.8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9E65-4260-A182-AC8B97A69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2311448"/>
        <c:axId val="422311840"/>
      </c:barChart>
      <c:catAx>
        <c:axId val="42231144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2311840"/>
        <c:crosses val="autoZero"/>
        <c:auto val="1"/>
        <c:lblAlgn val="ctr"/>
        <c:lblOffset val="100"/>
        <c:noMultiLvlLbl val="0"/>
      </c:catAx>
      <c:valAx>
        <c:axId val="422311840"/>
        <c:scaling>
          <c:orientation val="minMax"/>
          <c:max val="75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2311448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35460882496268E-2"/>
          <c:y val="2.0804998806967311E-2"/>
          <c:w val="0.94334779051599082"/>
          <c:h val="0.807172302998424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Оптиместический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686930091185414E-2"/>
                  <c:y val="-3.9472665552654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5D1-4FBE-A05E-215B94066056}"/>
                </c:ext>
              </c:extLst>
            </c:dLbl>
            <c:dLbl>
              <c:idx val="1"/>
              <c:layout>
                <c:manualLayout>
                  <c:x val="-6.9139123567000929E-2"/>
                  <c:y val="-3.2574817486272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5D1-4FBE-A05E-215B94066056}"/>
                </c:ext>
              </c:extLst>
            </c:dLbl>
            <c:dLbl>
              <c:idx val="2"/>
              <c:layout>
                <c:manualLayout>
                  <c:x val="-6.9226399891503004E-2"/>
                  <c:y val="-2.9121592453178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5D1-4FBE-A05E-215B94066056}"/>
                </c:ext>
              </c:extLst>
            </c:dLbl>
            <c:dLbl>
              <c:idx val="3"/>
              <c:layout>
                <c:manualLayout>
                  <c:x val="-1.2290804075022537E-2"/>
                  <c:y val="2.5688438752964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5D1-4FBE-A05E-215B94066056}"/>
                </c:ext>
              </c:extLst>
            </c:dLbl>
            <c:dLbl>
              <c:idx val="4"/>
              <c:layout>
                <c:manualLayout>
                  <c:x val="-2.9407583357997334E-2"/>
                  <c:y val="3.1605169311629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5D1-4FBE-A05E-215B940660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2025</c:v>
                </c:pt>
                <c:pt idx="1">
                  <c:v>2030</c:v>
                </c:pt>
                <c:pt idx="2">
                  <c:v>2036</c:v>
                </c:pt>
                <c:pt idx="3">
                  <c:v>2040</c:v>
                </c:pt>
                <c:pt idx="4">
                  <c:v>2046</c:v>
                </c:pt>
              </c:numCache>
            </c:numRef>
          </c:cat>
          <c:val>
            <c:numRef>
              <c:f>Лист1!$B$2:$B$6</c:f>
              <c:numCache>
                <c:formatCode>0.00</c:formatCode>
                <c:ptCount val="5"/>
                <c:pt idx="0">
                  <c:v>309.97000000000003</c:v>
                </c:pt>
                <c:pt idx="1">
                  <c:v>313.00799999999998</c:v>
                </c:pt>
                <c:pt idx="2">
                  <c:v>323.43900000000002</c:v>
                </c:pt>
                <c:pt idx="3">
                  <c:v>335.03199999999998</c:v>
                </c:pt>
                <c:pt idx="4">
                  <c:v>359.27199999999999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E5D1-4FBE-A05E-215B940660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Сценарий устойчивого развития</c:v>
                </c:pt>
              </c:strCache>
            </c:strRef>
          </c:tx>
          <c:spPr>
            <a:ln w="38100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D1-4FBE-A05E-215B94066056}"/>
                </c:ext>
              </c:extLst>
            </c:dLbl>
            <c:dLbl>
              <c:idx val="1"/>
              <c:layout>
                <c:manualLayout>
                  <c:x val="-1.8886637508337276E-2"/>
                  <c:y val="2.848130261259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5D1-4FBE-A05E-215B94066056}"/>
                </c:ext>
              </c:extLst>
            </c:dLbl>
            <c:dLbl>
              <c:idx val="2"/>
              <c:layout>
                <c:manualLayout>
                  <c:x val="-2.3300355245927488E-2"/>
                  <c:y val="-2.885685437392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5D1-4FBE-A05E-215B94066056}"/>
                </c:ext>
              </c:extLst>
            </c:dLbl>
            <c:dLbl>
              <c:idx val="3"/>
              <c:layout>
                <c:manualLayout>
                  <c:x val="-1.2191242052190285E-2"/>
                  <c:y val="-3.6843958130562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5D1-4FBE-A05E-215B94066056}"/>
                </c:ext>
              </c:extLst>
            </c:dLbl>
            <c:dLbl>
              <c:idx val="4"/>
              <c:layout>
                <c:manualLayout>
                  <c:x val="-2.0263424518745152E-3"/>
                  <c:y val="-4.813477737665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5D1-4FBE-A05E-215B940660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2025</c:v>
                </c:pt>
                <c:pt idx="1">
                  <c:v>2030</c:v>
                </c:pt>
                <c:pt idx="2">
                  <c:v>2036</c:v>
                </c:pt>
                <c:pt idx="3">
                  <c:v>2040</c:v>
                </c:pt>
                <c:pt idx="4">
                  <c:v>2046</c:v>
                </c:pt>
              </c:numCache>
            </c:numRef>
          </c:cat>
          <c:val>
            <c:numRef>
              <c:f>Лист1!$C$2:$C$6</c:f>
              <c:numCache>
                <c:formatCode>0.00</c:formatCode>
                <c:ptCount val="5"/>
                <c:pt idx="0">
                  <c:v>309.97000000000003</c:v>
                </c:pt>
                <c:pt idx="1">
                  <c:v>311.41300000000001</c:v>
                </c:pt>
                <c:pt idx="2">
                  <c:v>314.42200000000003</c:v>
                </c:pt>
                <c:pt idx="3">
                  <c:v>317.67099999999999</c:v>
                </c:pt>
                <c:pt idx="4">
                  <c:v>324.29399999999998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E5D1-4FBE-A05E-215B9406605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Инерционный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D1-4FBE-A05E-215B94066056}"/>
                </c:ext>
              </c:extLst>
            </c:dLbl>
            <c:dLbl>
              <c:idx val="1"/>
              <c:layout>
                <c:manualLayout>
                  <c:x val="-7.0759718864929114E-2"/>
                  <c:y val="3.3281774433263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5D1-4FBE-A05E-215B94066056}"/>
                </c:ext>
              </c:extLst>
            </c:dLbl>
            <c:dLbl>
              <c:idx val="2"/>
              <c:layout>
                <c:manualLayout>
                  <c:x val="-6.8922608078245615E-2"/>
                  <c:y val="3.1181293517755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5D1-4FBE-A05E-215B94066056}"/>
                </c:ext>
              </c:extLst>
            </c:dLbl>
            <c:dLbl>
              <c:idx val="3"/>
              <c:layout>
                <c:manualLayout>
                  <c:x val="-1.2344893058580443E-2"/>
                  <c:y val="-2.4642180702528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5D1-4FBE-A05E-215B940660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2025</c:v>
                </c:pt>
                <c:pt idx="1">
                  <c:v>2030</c:v>
                </c:pt>
                <c:pt idx="2">
                  <c:v>2036</c:v>
                </c:pt>
                <c:pt idx="3">
                  <c:v>2040</c:v>
                </c:pt>
                <c:pt idx="4">
                  <c:v>2046</c:v>
                </c:pt>
              </c:numCache>
            </c:numRef>
          </c:cat>
          <c:val>
            <c:numRef>
              <c:f>Лист1!$D$2:$D$6</c:f>
              <c:numCache>
                <c:formatCode>0.00</c:formatCode>
                <c:ptCount val="5"/>
                <c:pt idx="0">
                  <c:v>309.97000000000003</c:v>
                </c:pt>
                <c:pt idx="1">
                  <c:v>303.08</c:v>
                </c:pt>
                <c:pt idx="2">
                  <c:v>294.995</c:v>
                </c:pt>
                <c:pt idx="3">
                  <c:v>289.74900000000002</c:v>
                </c:pt>
                <c:pt idx="4">
                  <c:v>282.01900000000001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E5D1-4FBE-A05E-215B94066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312624"/>
        <c:axId val="422313016"/>
      </c:lineChart>
      <c:catAx>
        <c:axId val="42231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2313016"/>
        <c:crosses val="autoZero"/>
        <c:auto val="1"/>
        <c:lblAlgn val="ctr"/>
        <c:lblOffset val="100"/>
        <c:noMultiLvlLbl val="0"/>
      </c:catAx>
      <c:valAx>
        <c:axId val="422313016"/>
        <c:scaling>
          <c:orientation val="minMax"/>
          <c:max val="360"/>
          <c:min val="2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22312624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723404255319144E-2"/>
          <c:y val="0.87253684125009356"/>
          <c:w val="0.92287097106374216"/>
          <c:h val="0.12746325735330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name>тенденция жилищного строительства</c:nam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Лист1!$B$2:$B$16</c:f>
              <c:numCache>
                <c:formatCode>0.0</c:formatCode>
                <c:ptCount val="15"/>
                <c:pt idx="0">
                  <c:v>108.66</c:v>
                </c:pt>
                <c:pt idx="1">
                  <c:v>138.423</c:v>
                </c:pt>
                <c:pt idx="2">
                  <c:v>172.495</c:v>
                </c:pt>
                <c:pt idx="3">
                  <c:v>169.65600000000001</c:v>
                </c:pt>
                <c:pt idx="4">
                  <c:v>142.37899999999999</c:v>
                </c:pt>
                <c:pt idx="5">
                  <c:v>134.75800000000001</c:v>
                </c:pt>
                <c:pt idx="6" formatCode="General">
                  <c:v>146.69999999999999</c:v>
                </c:pt>
                <c:pt idx="7" formatCode="General">
                  <c:v>145.80000000000001</c:v>
                </c:pt>
                <c:pt idx="8" formatCode="General">
                  <c:v>169.2</c:v>
                </c:pt>
                <c:pt idx="9" formatCode="General">
                  <c:v>164.4</c:v>
                </c:pt>
                <c:pt idx="10" formatCode="General">
                  <c:v>168.5</c:v>
                </c:pt>
                <c:pt idx="11" formatCode="General">
                  <c:v>155.30000000000001</c:v>
                </c:pt>
                <c:pt idx="12" formatCode="General">
                  <c:v>189.1</c:v>
                </c:pt>
                <c:pt idx="13" formatCode="General">
                  <c:v>327</c:v>
                </c:pt>
                <c:pt idx="14" formatCode="General">
                  <c:v>355.9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B7-44FC-98C7-88A47581E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188096"/>
        <c:axId val="201189632"/>
      </c:lineChart>
      <c:catAx>
        <c:axId val="20118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1189632"/>
        <c:crosses val="autoZero"/>
        <c:auto val="1"/>
        <c:lblAlgn val="ctr"/>
        <c:lblOffset val="100"/>
        <c:noMultiLvlLbl val="0"/>
      </c:catAx>
      <c:valAx>
        <c:axId val="20118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118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6354287" cy="511731"/>
          </a:xfrm>
          <a:prstGeom prst="rect">
            <a:avLst/>
          </a:prstGeom>
        </p:spPr>
        <p:txBody>
          <a:bodyPr vert="horz" lIns="142171" tIns="71086" rIns="142171" bIns="71086" rtlCol="0"/>
          <a:lstStyle>
            <a:lvl1pPr algn="l">
              <a:defRPr sz="19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306061" y="0"/>
            <a:ext cx="6354287" cy="511731"/>
          </a:xfrm>
          <a:prstGeom prst="rect">
            <a:avLst/>
          </a:prstGeom>
        </p:spPr>
        <p:txBody>
          <a:bodyPr vert="horz" lIns="142171" tIns="71086" rIns="142171" bIns="71086" rtlCol="0"/>
          <a:lstStyle>
            <a:lvl1pPr algn="r">
              <a:defRPr sz="1900"/>
            </a:lvl1pPr>
          </a:lstStyle>
          <a:p>
            <a:fld id="{E8D2BAB4-E03F-4D71-A224-D0A496747294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75200" y="768350"/>
            <a:ext cx="5113338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2171" tIns="71086" rIns="142171" bIns="7108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66375" y="4861442"/>
            <a:ext cx="11730990" cy="4605576"/>
          </a:xfrm>
          <a:prstGeom prst="rect">
            <a:avLst/>
          </a:prstGeom>
        </p:spPr>
        <p:txBody>
          <a:bodyPr vert="horz" lIns="142171" tIns="71086" rIns="142171" bIns="710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6354287" cy="511731"/>
          </a:xfrm>
          <a:prstGeom prst="rect">
            <a:avLst/>
          </a:prstGeom>
        </p:spPr>
        <p:txBody>
          <a:bodyPr vert="horz" lIns="142171" tIns="71086" rIns="142171" bIns="71086" rtlCol="0" anchor="b"/>
          <a:lstStyle>
            <a:lvl1pPr algn="l">
              <a:defRPr sz="1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306061" y="9721107"/>
            <a:ext cx="6354287" cy="511731"/>
          </a:xfrm>
          <a:prstGeom prst="rect">
            <a:avLst/>
          </a:prstGeom>
        </p:spPr>
        <p:txBody>
          <a:bodyPr vert="horz" lIns="142171" tIns="71086" rIns="142171" bIns="71086" rtlCol="0" anchor="b"/>
          <a:lstStyle>
            <a:lvl1pPr algn="r">
              <a:defRPr sz="1900"/>
            </a:lvl1pPr>
          </a:lstStyle>
          <a:p>
            <a:fld id="{3970BBB9-95F2-46B3-B0A4-A2748F008D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39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64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405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96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629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029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054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26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188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596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00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0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77B7-EB76-E527-5B48-7A0A28B6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F49AE6-160C-5BC4-6751-AEF5D3948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9328A13-DFEB-85AF-3704-270D49A70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FC096E-EDC0-BF7F-71D0-05588FD6B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97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70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966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68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919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938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0BBB9-95F2-46B3-B0A4-A2748F008DE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4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38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3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76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91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1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73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43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79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20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44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48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95CDA-BD4E-4873-AF2A-F32625A462A7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9C57-508D-4124-96E1-2E6A5EC83B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64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26.rosstat.gov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26.rosstat.gov.ru/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5934" y="8418325"/>
            <a:ext cx="4156238" cy="954620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местного самоуправления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Владикавказа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60206" y="264097"/>
            <a:ext cx="11133282" cy="1652126"/>
          </a:xfrm>
          <a:prstGeom prst="rect">
            <a:avLst/>
          </a:prstGeom>
          <a:solidFill>
            <a:srgbClr val="67C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ru-RU" sz="4900" dirty="0">
              <a:highlight>
                <a:srgbClr val="9BBB59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6264" y="480120"/>
            <a:ext cx="10801200" cy="10710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000" b="1" cap="all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генеральный план </a:t>
            </a:r>
          </a:p>
          <a:p>
            <a:pPr>
              <a:lnSpc>
                <a:spcPct val="120000"/>
              </a:lnSpc>
            </a:pPr>
            <a:r>
              <a:rPr lang="ru-RU" sz="3000" b="1" cap="all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Городского округа ГОРОД Владикавказ</a:t>
            </a:r>
          </a:p>
        </p:txBody>
      </p:sp>
      <p:pic>
        <p:nvPicPr>
          <p:cNvPr id="21" name="Picture 4" descr="E:\_work\земля и город\презентация\links\up_4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44" y="266055"/>
            <a:ext cx="1157266" cy="158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36" y="8283775"/>
            <a:ext cx="4156238" cy="1125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756CBCC-4175-4935-A082-CD11354DB2E6}"/>
              </a:ext>
            </a:extLst>
          </p:cNvPr>
          <p:cNvCxnSpPr>
            <a:cxnSpLocks/>
          </p:cNvCxnSpPr>
          <p:nvPr/>
        </p:nvCxnSpPr>
        <p:spPr>
          <a:xfrm>
            <a:off x="0" y="8158881"/>
            <a:ext cx="12788180" cy="0"/>
          </a:xfrm>
          <a:prstGeom prst="line">
            <a:avLst/>
          </a:prstGeom>
          <a:ln w="19050">
            <a:solidFill>
              <a:srgbClr val="ADD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BF2BDDE-7145-4D9E-92BA-A1D5AFE05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04" y="8227291"/>
            <a:ext cx="1301130" cy="130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8B2A2C-3A16-4621-8829-BE6F61555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-2" b="19777"/>
          <a:stretch/>
        </p:blipFill>
        <p:spPr>
          <a:xfrm>
            <a:off x="1459974" y="2064296"/>
            <a:ext cx="11133282" cy="58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0A0BD2-33C0-40CD-9F60-6FAC05DFB528}"/>
              </a:ext>
            </a:extLst>
          </p:cNvPr>
          <p:cNvSpPr txBox="1"/>
          <p:nvPr/>
        </p:nvSpPr>
        <p:spPr>
          <a:xfrm>
            <a:off x="962960" y="524334"/>
            <a:ext cx="324035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b="1" spc="15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Цели территориального планирования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58BB3-DD28-4971-9638-E03F487B7A30}"/>
              </a:ext>
            </a:extLst>
          </p:cNvPr>
          <p:cNvSpPr txBox="1"/>
          <p:nvPr/>
        </p:nvSpPr>
        <p:spPr>
          <a:xfrm>
            <a:off x="208112" y="680697"/>
            <a:ext cx="378899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3D55B5-1716-4B12-9CB6-08D1E1CF9E7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E7E6E-CEC8-49BC-99A0-7B6063A636F2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5D72B-55CC-4337-A5EC-FC7918016330}"/>
              </a:ext>
            </a:extLst>
          </p:cNvPr>
          <p:cNvSpPr txBox="1"/>
          <p:nvPr/>
        </p:nvSpPr>
        <p:spPr>
          <a:xfrm>
            <a:off x="814558" y="249718"/>
            <a:ext cx="299395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 / ПРОГНОЗ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A81876D-EE8F-457B-B8AC-B920AF0CFF08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E30AD5F-215D-4B25-AE7E-4D35DB6DF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692093"/>
              </p:ext>
            </p:extLst>
          </p:nvPr>
        </p:nvGraphicFramePr>
        <p:xfrm>
          <a:off x="331173" y="1776264"/>
          <a:ext cx="6206434" cy="247610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279480">
                  <a:extLst>
                    <a:ext uri="{9D8B030D-6E8A-4147-A177-3AD203B41FA5}">
                      <a16:colId xmlns:a16="http://schemas.microsoft.com/office/drawing/2014/main" val="938955587"/>
                    </a:ext>
                  </a:extLst>
                </a:gridCol>
                <a:gridCol w="1015372">
                  <a:extLst>
                    <a:ext uri="{9D8B030D-6E8A-4147-A177-3AD203B41FA5}">
                      <a16:colId xmlns:a16="http://schemas.microsoft.com/office/drawing/2014/main" val="3890804542"/>
                    </a:ext>
                  </a:extLst>
                </a:gridCol>
                <a:gridCol w="997995">
                  <a:extLst>
                    <a:ext uri="{9D8B030D-6E8A-4147-A177-3AD203B41FA5}">
                      <a16:colId xmlns:a16="http://schemas.microsoft.com/office/drawing/2014/main" val="728871898"/>
                    </a:ext>
                  </a:extLst>
                </a:gridCol>
                <a:gridCol w="913587">
                  <a:extLst>
                    <a:ext uri="{9D8B030D-6E8A-4147-A177-3AD203B41FA5}">
                      <a16:colId xmlns:a16="http://schemas.microsoft.com/office/drawing/2014/main" val="902163358"/>
                    </a:ext>
                  </a:extLst>
                </a:gridCol>
              </a:tblGrid>
              <a:tr h="291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200" b="1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spc="-10" dirty="0">
                          <a:effectLst/>
                        </a:rPr>
                        <a:t>Всего </a:t>
                      </a:r>
                      <a:endParaRPr lang="ru-RU" sz="1200" b="1" spc="-1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Уд. вес от жилого фонда, %</a:t>
                      </a:r>
                      <a:endParaRPr lang="ru-RU" sz="1200" b="1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4042502"/>
                  </a:ext>
                </a:extLst>
              </a:tr>
              <a:tr h="572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1200" b="1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городскому округу</a:t>
                      </a:r>
                      <a:endParaRPr lang="ru-RU" sz="1200" b="1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583020"/>
                  </a:ext>
                </a:extLst>
              </a:tr>
              <a:tr h="291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Жилой фонд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</a:t>
                      </a:r>
                      <a:r>
                        <a:rPr lang="ru-RU" sz="12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12572,4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742431"/>
                  </a:ext>
                </a:extLst>
              </a:tr>
              <a:tr h="291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Аварийный и ветхий жилой фонд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</a:t>
                      </a:r>
                      <a:r>
                        <a:rPr lang="ru-RU" sz="12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69,6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8979288"/>
                  </a:ext>
                </a:extLst>
              </a:tr>
              <a:tr h="291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Перспективный аварийный жилой фонд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</a:t>
                      </a:r>
                      <a:r>
                        <a:rPr lang="ru-RU" sz="12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180,0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737640"/>
                  </a:ext>
                </a:extLst>
              </a:tr>
              <a:tr h="41340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Жилой фонд, расположенный в санитарно-защитных зонах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</a:t>
                      </a:r>
                      <a:r>
                        <a:rPr lang="ru-RU" sz="12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80,4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0,64</a:t>
                      </a:r>
                      <a:endParaRPr lang="ru-RU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2285942"/>
                  </a:ext>
                </a:extLst>
              </a:tr>
              <a:tr h="291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прогнозная убыль жилого фонда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</a:t>
                      </a:r>
                      <a:r>
                        <a:rPr lang="ru-RU" sz="12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330,0</a:t>
                      </a:r>
                      <a:endPara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ru-RU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2,62</a:t>
                      </a:r>
                      <a:endPara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616380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1B63A19-1B26-4E8D-A276-AF850F66CA30}"/>
              </a:ext>
            </a:extLst>
          </p:cNvPr>
          <p:cNvSpPr txBox="1"/>
          <p:nvPr/>
        </p:nvSpPr>
        <p:spPr>
          <a:xfrm>
            <a:off x="331173" y="1288646"/>
            <a:ext cx="6213643" cy="307777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Основные показатели жилого фонда, принятые к расчету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258CBD-706E-4675-A38A-27E377CA9E93}"/>
              </a:ext>
            </a:extLst>
          </p:cNvPr>
          <p:cNvSpPr txBox="1"/>
          <p:nvPr/>
        </p:nvSpPr>
        <p:spPr>
          <a:xfrm>
            <a:off x="7048872" y="1303790"/>
            <a:ext cx="2547714" cy="304350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К 2036 г.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C06E51-DB97-4570-8983-B64D898EF5D1}"/>
              </a:ext>
            </a:extLst>
          </p:cNvPr>
          <p:cNvSpPr txBox="1"/>
          <p:nvPr/>
        </p:nvSpPr>
        <p:spPr>
          <a:xfrm>
            <a:off x="9843456" y="1303790"/>
            <a:ext cx="2547714" cy="304350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К 2046 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4C6A72-F5E8-4EE8-A110-756B556C2E6F}"/>
              </a:ext>
            </a:extLst>
          </p:cNvPr>
          <p:cNvSpPr txBox="1"/>
          <p:nvPr/>
        </p:nvSpPr>
        <p:spPr>
          <a:xfrm>
            <a:off x="7063740" y="1784729"/>
            <a:ext cx="5358298" cy="423583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Жилая обеспеченность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45 м² 		48 м²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8DB5BA-9879-4F64-A567-B7E24FC04182}"/>
              </a:ext>
            </a:extLst>
          </p:cNvPr>
          <p:cNvSpPr txBox="1"/>
          <p:nvPr/>
        </p:nvSpPr>
        <p:spPr>
          <a:xfrm>
            <a:off x="7048872" y="2424336"/>
            <a:ext cx="5358298" cy="423583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Расчетный объем жилого фонда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14 175 тыс. м² 		15 600 тыс. м²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5CB81-EBBF-4CC6-BD56-7DAFA377BB57}"/>
              </a:ext>
            </a:extLst>
          </p:cNvPr>
          <p:cNvSpPr txBox="1"/>
          <p:nvPr/>
        </p:nvSpPr>
        <p:spPr>
          <a:xfrm>
            <a:off x="7032872" y="3152881"/>
            <a:ext cx="5358298" cy="423583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Минимальный объем нового строительства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1 673 тыс. м² 		3 358 тыс. м²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8AF7C-F863-4EC9-9D18-C2C9D5E495A1}"/>
              </a:ext>
            </a:extLst>
          </p:cNvPr>
          <p:cNvSpPr txBox="1"/>
          <p:nvPr/>
        </p:nvSpPr>
        <p:spPr>
          <a:xfrm>
            <a:off x="7032872" y="3800953"/>
            <a:ext cx="5358298" cy="423583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Необходимо минимально вводить жилых площадей</a:t>
            </a:r>
          </a:p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159,9 тыс. м² в год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A7FDC-3A84-4844-A247-83332BE2A31A}"/>
              </a:ext>
            </a:extLst>
          </p:cNvPr>
          <p:cNvSpPr txBox="1"/>
          <p:nvPr/>
        </p:nvSpPr>
        <p:spPr>
          <a:xfrm>
            <a:off x="331172" y="5092965"/>
            <a:ext cx="6027889" cy="785989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По итогам 2025 г. может быть введено </a:t>
            </a:r>
          </a:p>
          <a:p>
            <a:r>
              <a:rPr lang="ru-RU" b="1" dirty="0"/>
              <a:t>300-335 тыс. м² жилых площадей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AD147-39CE-43F8-BB21-C49DFDDB84A4}"/>
              </a:ext>
            </a:extLst>
          </p:cNvPr>
          <p:cNvSpPr txBox="1"/>
          <p:nvPr/>
        </p:nvSpPr>
        <p:spPr>
          <a:xfrm>
            <a:off x="345851" y="4423516"/>
            <a:ext cx="12076187" cy="307777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Новое строительство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D3B59A-1960-4B73-A07C-0F2A45081D76}"/>
              </a:ext>
            </a:extLst>
          </p:cNvPr>
          <p:cNvSpPr txBox="1"/>
          <p:nvPr/>
        </p:nvSpPr>
        <p:spPr>
          <a:xfrm>
            <a:off x="343674" y="7436735"/>
            <a:ext cx="6015387" cy="828740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 2026 по 2029 год включительно запланировано строительство 33-х многоквартирных домов. Общая площадь жилых помещений в этих домах составит </a:t>
            </a:r>
            <a:r>
              <a:rPr lang="ru-RU" b="1" dirty="0"/>
              <a:t>230,6 тыс. м²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FF9B94-04CB-47C0-9475-8A8CC6341C2D}"/>
              </a:ext>
            </a:extLst>
          </p:cNvPr>
          <p:cNvSpPr txBox="1"/>
          <p:nvPr/>
        </p:nvSpPr>
        <p:spPr>
          <a:xfrm>
            <a:off x="331172" y="6240626"/>
            <a:ext cx="6015387" cy="823283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Предусмотрено документацией по планировке и КРТ около </a:t>
            </a:r>
          </a:p>
          <a:p>
            <a:r>
              <a:rPr lang="ru-RU" b="1" dirty="0"/>
              <a:t>900 тыс. м²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956F6E-D4E9-47B6-A943-9B83200CF3DE}"/>
              </a:ext>
            </a:extLst>
          </p:cNvPr>
          <p:cNvSpPr txBox="1"/>
          <p:nvPr/>
        </p:nvSpPr>
        <p:spPr>
          <a:xfrm>
            <a:off x="343674" y="8638301"/>
            <a:ext cx="6015387" cy="770811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Предусмотрено проектом генерального плана на расчетный срок</a:t>
            </a:r>
          </a:p>
          <a:p>
            <a:r>
              <a:rPr lang="ru-RU" b="1" dirty="0" smtClean="0"/>
              <a:t>1 704,2 </a:t>
            </a:r>
            <a:r>
              <a:rPr lang="ru-RU" b="1" dirty="0"/>
              <a:t>тыс. м² на площади 473,2 га.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A544B0-21A0-477D-B096-38A0D0734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0" t="750"/>
          <a:stretch/>
        </p:blipFill>
        <p:spPr>
          <a:xfrm>
            <a:off x="7307199" y="4869908"/>
            <a:ext cx="5070265" cy="45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7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7184" y="1704256"/>
            <a:ext cx="230425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76403" y="662154"/>
            <a:ext cx="388052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Градостроительные ограничения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85176" y="1475173"/>
            <a:ext cx="2919144" cy="1525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08111" y="1324470"/>
            <a:ext cx="6552729" cy="13295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Для анализа существующих ограничений использования территории использованы сведения, содержащиеся в едином государственном реестре недвижимости (ЕГРН), а также зоны с особыми условиями использования территории, устанавливаемые в соответствии с Федеральным законом.</a:t>
            </a:r>
          </a:p>
          <a:p>
            <a:r>
              <a:rPr lang="ru-RU" dirty="0"/>
              <a:t>Градостроительные ограничения, связанные с охраной объектов культурного наследия, описаны в специальном разделе данной презентации.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" y="4028753"/>
            <a:ext cx="5956794" cy="53723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9882" y="2886463"/>
            <a:ext cx="61950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 территории городского округа город Владикавказ расположено: </a:t>
            </a:r>
          </a:p>
          <a:p>
            <a:r>
              <a:rPr lang="ru-RU" dirty="0"/>
              <a:t>25  особо охраняемые природные территории.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DCD8DAD-2A3D-4A73-BEFB-551203DB383E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573B6EC-5ADA-48F6-8882-089953B6E0F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732C8B-ACF6-46E9-ACB9-7A14F95FCD25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6B96E3-B852-4DDE-9966-964CF15EA01B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4D0B835-E129-4E50-A8C9-4A0F82DF7ACE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68688-D14F-0116-D45B-34DE5D61A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875" y="2237786"/>
            <a:ext cx="5795744" cy="65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10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01AB-A681-B515-CAD8-684825959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E8B3A7-DD0F-6289-476F-220D6DA0B6A6}"/>
              </a:ext>
            </a:extLst>
          </p:cNvPr>
          <p:cNvSpPr/>
          <p:nvPr/>
        </p:nvSpPr>
        <p:spPr>
          <a:xfrm>
            <a:off x="9857184" y="1704256"/>
            <a:ext cx="230425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AB9B91-CDFF-13E5-1D29-4EAB216CB1EC}"/>
              </a:ext>
            </a:extLst>
          </p:cNvPr>
          <p:cNvSpPr txBox="1"/>
          <p:nvPr/>
        </p:nvSpPr>
        <p:spPr>
          <a:xfrm>
            <a:off x="176403" y="662154"/>
            <a:ext cx="388052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Градостроительные ограничения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22A0AC-44E8-DC9C-827A-F16C21DF9506}"/>
              </a:ext>
            </a:extLst>
          </p:cNvPr>
          <p:cNvSpPr/>
          <p:nvPr/>
        </p:nvSpPr>
        <p:spPr>
          <a:xfrm>
            <a:off x="9785176" y="1475173"/>
            <a:ext cx="2919144" cy="1525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DE4E0-F3FB-CFD6-482A-4FC6CE32DA01}"/>
              </a:ext>
            </a:extLst>
          </p:cNvPr>
          <p:cNvSpPr txBox="1"/>
          <p:nvPr/>
        </p:nvSpPr>
        <p:spPr>
          <a:xfrm>
            <a:off x="331173" y="1343829"/>
            <a:ext cx="4896544" cy="3018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400" dirty="0"/>
              <a:t>На территории Владикавказа расположены объекты культурного наследия (ОКН), включённые в </a:t>
            </a:r>
            <a:r>
              <a:rPr lang="ru-RU" sz="1400" b="1" dirty="0"/>
              <a:t>Единый государственный реестр ОКН</a:t>
            </a:r>
            <a:r>
              <a:rPr lang="ru-RU" sz="1400" dirty="0"/>
              <a:t>, а также </a:t>
            </a:r>
            <a:r>
              <a:rPr lang="ru-RU" sz="1400" b="1" dirty="0"/>
              <a:t>выявленные ОКН</a:t>
            </a:r>
            <a:r>
              <a:rPr lang="ru-RU" sz="1400" dirty="0"/>
              <a:t>.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Статусы объектов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Федерального значения</a:t>
            </a:r>
            <a:r>
              <a:rPr lang="ru-RU" sz="1400" dirty="0"/>
              <a:t> – наиболее ценные объекты, охраняемые на федеральном уровне.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Регионального значения</a:t>
            </a:r>
            <a:r>
              <a:rPr lang="ru-RU" sz="1400" dirty="0"/>
              <a:t> – объекты, имеющие значение для Республики Северная Осетия-Алания.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Выявленные объекты</a:t>
            </a:r>
            <a:r>
              <a:rPr lang="ru-RU" sz="1400" dirty="0"/>
              <a:t> – объекты, предлагаемые для включения в реестр, но ещё не утверждённые.</a:t>
            </a:r>
          </a:p>
          <a:p>
            <a:pPr>
              <a:lnSpc>
                <a:spcPct val="114000"/>
              </a:lnSpc>
            </a:pPr>
            <a:endParaRPr lang="ru-RU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B0DD6D-2E2D-B12F-A2E1-D52C140C5351}"/>
              </a:ext>
            </a:extLst>
          </p:cNvPr>
          <p:cNvSpPr txBox="1"/>
          <p:nvPr/>
        </p:nvSpPr>
        <p:spPr>
          <a:xfrm>
            <a:off x="331173" y="5088632"/>
            <a:ext cx="489654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400" dirty="0"/>
              <a:t>На территории городского округа город Владикавказ расположено: 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ОКН в Реестре</a:t>
            </a:r>
            <a:r>
              <a:rPr lang="ru-RU" sz="1400" dirty="0"/>
              <a:t>: 111 объектов 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Объекты археологического наследия</a:t>
            </a:r>
            <a:r>
              <a:rPr lang="ru-RU" sz="1400" dirty="0"/>
              <a:t>: 4 объекта 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Выявленные объекты археологического наследия</a:t>
            </a:r>
            <a:r>
              <a:rPr lang="ru-RU" sz="1400" dirty="0"/>
              <a:t>: 14 объектов </a:t>
            </a:r>
            <a:r>
              <a:rPr lang="ru-RU" sz="1400" b="1" dirty="0"/>
              <a:t>Выявленные ОКН</a:t>
            </a:r>
            <a:r>
              <a:rPr lang="ru-RU" sz="1400" dirty="0"/>
              <a:t>: 423 объекта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В соответствии с Федеральным законом №73-ФЗ для обеспечения сохранности объектов устанавливаются зоны охраны: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1400" dirty="0"/>
              <a:t>Охранная зона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1400" dirty="0"/>
              <a:t>Зона регулирования застройки и хозяйственной деятельности</a:t>
            </a:r>
          </a:p>
          <a:p>
            <a:pPr marL="342900" indent="-342900">
              <a:lnSpc>
                <a:spcPct val="114000"/>
              </a:lnSpc>
              <a:buAutoNum type="arabicPeriod"/>
            </a:pPr>
            <a:r>
              <a:rPr lang="ru-RU" sz="1400" dirty="0"/>
              <a:t>Зона охраняемого природного ландшафта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Действующий документ: До принятия нового проекта зон охраны действует «Проект охранных зон... г. Орджоникидзе», утвержденный в 1987 году.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131C274-0F6C-B5CD-33E7-A32CE1142B0A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DBF262A-C201-78D3-B58A-640DB177AA4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8E3745-4257-6CDD-30BA-ED05E9B5E6C7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32BA89-2D0D-89EF-3DB8-4E456BFAA780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9F2BD04A-F33F-6392-5174-C11B48C2CD88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EFE89-5470-5875-2EFA-D10AE7EA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20" y="1200200"/>
            <a:ext cx="6876765" cy="824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5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57353" y="696144"/>
            <a:ext cx="4608512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общественные пространства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173" y="1209320"/>
            <a:ext cx="4731279" cy="5226174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Владикавказа насчитывается более 30 общественных пространств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объектов: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(Центральный парк им. Хетагурова, Парк Победы, Олимпийский парк и др.)</a:t>
            </a: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(им.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Колиева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Тургеневский, Афганский и др.)</a:t>
            </a: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(площадь Штыба, Ленина, фонтанов и др.)</a:t>
            </a: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Набережные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(реки Терек)</a:t>
            </a:r>
          </a:p>
          <a:p>
            <a:pPr algn="just"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объекты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(дендропарк, «Остров с кроликами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pPr algn="just">
              <a:lnSpc>
                <a:spcPct val="114000"/>
              </a:lnSpc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quote-cjk-patch"/>
            </a:endParaRPr>
          </a:p>
          <a:p>
            <a:pPr algn="just">
              <a:lnSpc>
                <a:spcPct val="114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quote-cjk-patch"/>
              </a:rPr>
              <a:t>Положительная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quote-cjk-patch"/>
              </a:rPr>
              <a:t>динамика в благоустройстве</a:t>
            </a:r>
          </a:p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quote-cjk-patch"/>
              </a:rPr>
              <a:t>За последние годы во Владикавказе отмечается значительное развитие общественных пространств, направленное на формирование комфортной городской среды и повышение туристической привлекательности.</a:t>
            </a:r>
          </a:p>
          <a:p>
            <a:pPr algn="just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078EC6A-7FF9-4B9E-A38B-04D313D8299F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DCE6ED0-AC8B-4D1C-98EF-BB5267F3FE14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57E8B55-D8A2-4BD8-997F-FDE4460CC57D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277B10-947A-45A8-8138-22A6BF77141F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D67DA2-4C1A-4881-8E9F-05A71784897D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0B7186B-9AAF-464A-9E0B-76C8C9FEB240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4C0194-D7D0-4C7B-AD4F-8B46D37F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016" y="5448672"/>
            <a:ext cx="4357456" cy="40752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DCDADC-85E3-4E44-9E87-998057D9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28" y="1209320"/>
            <a:ext cx="5224474" cy="41738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165" y="6312768"/>
            <a:ext cx="7248131" cy="303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достижения и планы: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Запланировано благоустройство 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общественных территорий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отобранных по результатам всероссийского голосования.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р. Терек: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За 3 года благоустроено 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свыше 1,5 км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территории.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включают: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замену покрытий, установку современного освещения, скамеек, урн, озеленение и организацию пешеходных зон.</a:t>
            </a:r>
          </a:p>
          <a:p>
            <a:pPr>
              <a:lnSpc>
                <a:spcPct val="114000"/>
              </a:lnSpc>
            </a:pPr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благоустройства: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Набережная Терека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(участки от ул. Гадиева до генерала Плиева и от Чугунного моста до гостиницы «Владикавказ»).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Парковые зоны: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Парк Победы, парк им. Жуковского, Комсомольский парк.</a:t>
            </a:r>
          </a:p>
          <a:p>
            <a:pPr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Скверы и аллеи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 различных районах город</a:t>
            </a:r>
            <a:endParaRPr lang="ru-RU" sz="1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5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7184" y="1704256"/>
            <a:ext cx="230425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25598" y="677822"/>
            <a:ext cx="435772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Объекты социальной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598" y="1232067"/>
            <a:ext cx="639122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Высшие и средние специальные учебные заведения – 39 объектов.</a:t>
            </a:r>
          </a:p>
          <a:p>
            <a:r>
              <a:rPr lang="ru-RU" sz="1400" dirty="0"/>
              <a:t>Общеобразовательные организации – 46 объектов общей мощностью 30992 места.</a:t>
            </a:r>
          </a:p>
          <a:p>
            <a:r>
              <a:rPr lang="ru-RU" sz="1400" dirty="0"/>
              <a:t>Дошкольные образовательные организации – 63 объекта  общей мощностью 12450  места.</a:t>
            </a:r>
          </a:p>
          <a:p>
            <a:r>
              <a:rPr lang="ru-RU" sz="1400" dirty="0"/>
              <a:t>Физическая культура и спорт - 27 объектов</a:t>
            </a:r>
          </a:p>
          <a:p>
            <a:r>
              <a:rPr lang="ru-RU" sz="1400" dirty="0"/>
              <a:t>Культура и искусство – 22 объекта (5 театров, 9 музеев, 3 культурно-досуговых учреждения, 17 библиотек).</a:t>
            </a:r>
          </a:p>
          <a:p>
            <a:r>
              <a:rPr lang="ru-RU" sz="1400" dirty="0"/>
              <a:t>Крупные республиканские больницы (РКБ, РДКБ, РКБСМП), специализированные диспансеры (</a:t>
            </a:r>
            <a:r>
              <a:rPr lang="ru-RU" sz="1400" dirty="0"/>
              <a:t>онко</a:t>
            </a:r>
            <a:r>
              <a:rPr lang="ru-RU" sz="1400" dirty="0"/>
              <a:t>-, эндокринологический и др.), родильные дома.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598" y="3821049"/>
            <a:ext cx="57815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При расчете в соответствии с МНГП выявлен дефицит в дошкольных образовательных организациях – 9515 места, в общеобразовательных организациях — 7479 мест.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3"/>
          <a:stretch>
            <a:fillRect/>
          </a:stretch>
        </p:blipFill>
        <p:spPr>
          <a:xfrm>
            <a:off x="279813" y="4686483"/>
            <a:ext cx="6161950" cy="448878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F0029B-E6A8-47E5-B4A1-4B1782B15791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3107493-808B-4540-BE7F-1D6E33D459C1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1FF0B92-68F9-4B30-8B74-4B6D31ABB1AA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207238-04E6-4D92-86A0-B1250CDEBF35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7AD303-7872-47D2-8A19-7DD8E65D2E4A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343712B-8BFC-4AAF-B344-9C9C742D2DC9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235532-3A8A-9773-69A4-8670F826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702" y="1704256"/>
            <a:ext cx="6336129" cy="716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80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98494" y="644609"/>
            <a:ext cx="4762146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Объекты инженерной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4930" y="1056933"/>
            <a:ext cx="6009846" cy="73712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b="1" dirty="0"/>
              <a:t>Водоотведение:</a:t>
            </a:r>
          </a:p>
          <a:p>
            <a:r>
              <a:rPr lang="ru-RU" sz="1400" dirty="0"/>
              <a:t>Централизованная система представлена двумя самостоятельными системами:</a:t>
            </a:r>
          </a:p>
          <a:p>
            <a:r>
              <a:rPr lang="ru-RU" sz="1400" dirty="0"/>
              <a:t>-ОСК-1 в с. </a:t>
            </a:r>
            <a:r>
              <a:rPr lang="ru-RU" sz="1400" dirty="0"/>
              <a:t>Ногир</a:t>
            </a:r>
            <a:r>
              <a:rPr lang="ru-RU" sz="1400" dirty="0"/>
              <a:t> (мощность 280 тыс. м³/</a:t>
            </a:r>
            <a:r>
              <a:rPr lang="ru-RU" sz="1400" dirty="0"/>
              <a:t>сут</a:t>
            </a:r>
            <a:r>
              <a:rPr lang="ru-RU" sz="1400" dirty="0"/>
              <a:t>).</a:t>
            </a:r>
          </a:p>
          <a:p>
            <a:r>
              <a:rPr lang="ru-RU" sz="1400" dirty="0"/>
              <a:t>-ОСК-2 в п. Заводской.</a:t>
            </a:r>
          </a:p>
          <a:p>
            <a:r>
              <a:rPr lang="ru-RU" sz="1400" dirty="0"/>
              <a:t>Общая протяженность канализационных сетей составляет 393,8 км.</a:t>
            </a:r>
          </a:p>
          <a:p>
            <a:r>
              <a:rPr lang="ru-RU" sz="1400" b="1" dirty="0"/>
              <a:t>Ливневая канализация:</a:t>
            </a:r>
          </a:p>
          <a:p>
            <a:r>
              <a:rPr lang="ru-RU" sz="1400" dirty="0"/>
              <a:t>Общая протяженность сетей ливневого стока, стоящих на балансе города, составляет </a:t>
            </a:r>
            <a:r>
              <a:rPr lang="ru-RU" sz="1400" b="1" dirty="0"/>
              <a:t>119,629 км</a:t>
            </a:r>
            <a:r>
              <a:rPr lang="ru-RU" sz="1400" dirty="0"/>
              <a:t>.</a:t>
            </a:r>
          </a:p>
          <a:p>
            <a:r>
              <a:rPr lang="ru-RU" sz="1400" dirty="0"/>
              <a:t>Самотечная сеть находится в </a:t>
            </a:r>
            <a:r>
              <a:rPr lang="ru-RU" sz="1400" b="1" dirty="0"/>
              <a:t>неудовлетворительном состоянии</a:t>
            </a:r>
            <a:r>
              <a:rPr lang="ru-RU" sz="1400" dirty="0"/>
              <a:t>, ее износ близок к </a:t>
            </a:r>
            <a:r>
              <a:rPr lang="ru-RU" sz="1400" b="1" dirty="0"/>
              <a:t>90%</a:t>
            </a:r>
            <a:r>
              <a:rPr lang="ru-RU" sz="1400" dirty="0"/>
              <a:t>.</a:t>
            </a:r>
          </a:p>
          <a:p>
            <a:r>
              <a:rPr lang="ru-RU" sz="1400" dirty="0"/>
              <a:t>Наличие лишь </a:t>
            </a:r>
            <a:r>
              <a:rPr lang="ru-RU" sz="1400" b="1" dirty="0"/>
              <a:t>1 локального очистного сооружения</a:t>
            </a:r>
            <a:r>
              <a:rPr lang="ru-RU" sz="1400" dirty="0"/>
              <a:t>. Большая часть дождевого стока сбрасывается в водные объекты без очистки</a:t>
            </a:r>
          </a:p>
          <a:p>
            <a:r>
              <a:rPr lang="ru-RU" sz="1400" b="1" dirty="0"/>
              <a:t> Газоснабжение:</a:t>
            </a:r>
          </a:p>
          <a:p>
            <a:r>
              <a:rPr lang="ru-RU" sz="1400" dirty="0"/>
              <a:t>Централизованное газоснабжение присутствует в г. Владикавказ, пгт. Заводской, с. Балта и с. Чми.</a:t>
            </a:r>
          </a:p>
          <a:p>
            <a:r>
              <a:rPr lang="ru-RU" sz="1400" dirty="0"/>
              <a:t>Общая протяженность газопроводов (высокого, среднего и низкого давления) составляет </a:t>
            </a:r>
            <a:r>
              <a:rPr lang="ru-RU" sz="1400" b="1" dirty="0"/>
              <a:t>433,300 км</a:t>
            </a:r>
            <a:r>
              <a:rPr lang="ru-RU" sz="1400" dirty="0"/>
              <a:t>.</a:t>
            </a:r>
          </a:p>
          <a:p>
            <a:r>
              <a:rPr lang="ru-RU" sz="1400" dirty="0"/>
              <a:t>На территории округа располагается </a:t>
            </a:r>
            <a:r>
              <a:rPr lang="ru-RU" sz="1400" b="1" dirty="0"/>
              <a:t>565 газорегуляторных пунктов</a:t>
            </a:r>
            <a:r>
              <a:rPr lang="ru-RU" sz="1400" dirty="0"/>
              <a:t> (ГРП, ШРП, ПРГ).</a:t>
            </a:r>
          </a:p>
          <a:p>
            <a:r>
              <a:rPr lang="ru-RU" sz="1400" dirty="0"/>
              <a:t>Годовое потребление газа составляет </a:t>
            </a:r>
            <a:r>
              <a:rPr lang="ru-RU" sz="1400" b="1" dirty="0"/>
              <a:t>253,7 млн м³</a:t>
            </a:r>
            <a:r>
              <a:rPr lang="ru-RU" sz="1400" dirty="0"/>
              <a:t>.</a:t>
            </a:r>
          </a:p>
          <a:p>
            <a:r>
              <a:rPr lang="ru-RU" sz="1400" b="1" dirty="0"/>
              <a:t>Электроснабжение:</a:t>
            </a:r>
          </a:p>
          <a:p>
            <a:r>
              <a:rPr lang="ru-RU" sz="1400" dirty="0"/>
              <a:t>Линии электропередачи (ЛЭП) различных напряжений -</a:t>
            </a:r>
          </a:p>
          <a:p>
            <a:r>
              <a:rPr lang="ru-RU" sz="1400" dirty="0"/>
              <a:t>500 </a:t>
            </a:r>
            <a:r>
              <a:rPr lang="ru-RU" sz="1400" dirty="0"/>
              <a:t>кВ</a:t>
            </a:r>
            <a:r>
              <a:rPr lang="ru-RU" sz="1400" dirty="0"/>
              <a:t> — 1,10 км, 330 </a:t>
            </a:r>
            <a:r>
              <a:rPr lang="ru-RU" sz="1400" dirty="0"/>
              <a:t>кВ</a:t>
            </a:r>
            <a:r>
              <a:rPr lang="ru-RU" sz="1400" dirty="0"/>
              <a:t> — 3,82 км, 110 </a:t>
            </a:r>
            <a:r>
              <a:rPr lang="ru-RU" sz="1400" dirty="0"/>
              <a:t>кВ</a:t>
            </a:r>
            <a:r>
              <a:rPr lang="ru-RU" sz="1400" dirty="0"/>
              <a:t> — 127,74 км, 35 </a:t>
            </a:r>
            <a:r>
              <a:rPr lang="ru-RU" sz="1400" dirty="0"/>
              <a:t>кВ</a:t>
            </a:r>
            <a:r>
              <a:rPr lang="ru-RU" sz="1400" dirty="0"/>
              <a:t> — 27,27 км, 10(6) </a:t>
            </a:r>
            <a:r>
              <a:rPr lang="ru-RU" sz="1400" dirty="0"/>
              <a:t>кВ</a:t>
            </a:r>
            <a:r>
              <a:rPr lang="ru-RU" sz="1400" dirty="0"/>
              <a:t> — 68,43 км</a:t>
            </a:r>
          </a:p>
          <a:p>
            <a:r>
              <a:rPr lang="ru-RU" sz="1400" dirty="0"/>
              <a:t>Понизительные подстанции 35 </a:t>
            </a:r>
            <a:r>
              <a:rPr lang="ru-RU" sz="1400" dirty="0"/>
              <a:t>кВ</a:t>
            </a:r>
            <a:r>
              <a:rPr lang="ru-RU" sz="1400" dirty="0"/>
              <a:t> и выше</a:t>
            </a:r>
            <a:r>
              <a:rPr lang="ru-RU" sz="1400" b="1" dirty="0"/>
              <a:t>:</a:t>
            </a:r>
            <a:r>
              <a:rPr lang="ru-RU" sz="1400" dirty="0"/>
              <a:t> 23 объекта;</a:t>
            </a:r>
          </a:p>
          <a:p>
            <a:r>
              <a:rPr lang="ru-RU" sz="1400" dirty="0"/>
              <a:t>Трансформаторные подстанции (10/0,4 </a:t>
            </a:r>
            <a:r>
              <a:rPr lang="ru-RU" sz="1400" dirty="0"/>
              <a:t>кВ</a:t>
            </a:r>
            <a:r>
              <a:rPr lang="ru-RU" sz="1400" dirty="0"/>
              <a:t>): 453 единицы</a:t>
            </a:r>
          </a:p>
          <a:p>
            <a:r>
              <a:rPr lang="ru-RU" sz="1400" b="1" dirty="0"/>
              <a:t>Распределительные пункты:</a:t>
            </a:r>
            <a:r>
              <a:rPr lang="ru-RU" sz="1400" dirty="0"/>
              <a:t> 19 едини</a:t>
            </a:r>
            <a:endParaRPr lang="en-US" sz="1400" dirty="0"/>
          </a:p>
          <a:p>
            <a:r>
              <a:rPr lang="ru-RU" sz="1400" dirty="0"/>
              <a:t>Наличие гидроэлектростанций Терского каскада:</a:t>
            </a:r>
          </a:p>
          <a:p>
            <a:r>
              <a:rPr lang="ru-RU" sz="1400" dirty="0"/>
              <a:t>Дзауджикауская</a:t>
            </a:r>
            <a:r>
              <a:rPr lang="ru-RU" sz="1400" dirty="0"/>
              <a:t> ГЭС (8 МВт, 110 </a:t>
            </a:r>
            <a:r>
              <a:rPr lang="ru-RU" sz="1400" dirty="0"/>
              <a:t>кВ</a:t>
            </a:r>
            <a:r>
              <a:rPr lang="ru-RU" sz="1400" dirty="0"/>
              <a:t>);</a:t>
            </a:r>
          </a:p>
          <a:p>
            <a:r>
              <a:rPr lang="ru-RU" sz="1400" dirty="0"/>
              <a:t>Эзминская</a:t>
            </a:r>
            <a:r>
              <a:rPr lang="ru-RU" sz="1400" dirty="0"/>
              <a:t> ГЭС (45 МВт, 110/35 </a:t>
            </a:r>
            <a:r>
              <a:rPr lang="ru-RU" sz="1400" dirty="0"/>
              <a:t>кВ.</a:t>
            </a:r>
            <a:endParaRPr lang="ru-RU" sz="1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92"/>
          <a:stretch>
            <a:fillRect/>
          </a:stretch>
        </p:blipFill>
        <p:spPr>
          <a:xfrm>
            <a:off x="186461" y="7896944"/>
            <a:ext cx="3478035" cy="15981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98D68B-A252-48C2-99A9-894F4306442A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5B89941-A298-4D8D-9A97-606B57903C6A}"/>
              </a:ext>
            </a:extLst>
          </p:cNvPr>
          <p:cNvSpPr/>
          <p:nvPr/>
        </p:nvSpPr>
        <p:spPr>
          <a:xfrm>
            <a:off x="3664496" y="43442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1D9A3F5-F5EC-42D7-989B-EABD46636517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4CAB0-F025-4FAE-840E-F161A68E1C6F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2EF0D-8D96-4217-84B4-7C5848FA792D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239B99F-6282-45C5-9441-3A1C1A803635}"/>
              </a:ext>
            </a:extLst>
          </p:cNvPr>
          <p:cNvCxnSpPr/>
          <p:nvPr/>
        </p:nvCxnSpPr>
        <p:spPr>
          <a:xfrm>
            <a:off x="0" y="1016667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800E5-76A5-C37A-8903-22A071D33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92" b="5623"/>
          <a:stretch>
            <a:fillRect/>
          </a:stretch>
        </p:blipFill>
        <p:spPr>
          <a:xfrm>
            <a:off x="6843673" y="8223312"/>
            <a:ext cx="3478035" cy="1257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082F2-76BB-59AA-EFC2-D6286658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 b="43766"/>
          <a:stretch>
            <a:fillRect/>
          </a:stretch>
        </p:blipFill>
        <p:spPr>
          <a:xfrm>
            <a:off x="3088432" y="7982669"/>
            <a:ext cx="3478035" cy="1570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6C867A-C8DC-104E-948E-696008AE3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323" y="1140325"/>
            <a:ext cx="6181157" cy="699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585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97538" y="680697"/>
            <a:ext cx="4547078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Объекты транспортной инфраструктуры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538" y="1327438"/>
            <a:ext cx="437547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b="1" dirty="0"/>
              <a:t>Автомобильные дороги:</a:t>
            </a:r>
            <a:endParaRPr lang="ru-RU" sz="1400" dirty="0"/>
          </a:p>
          <a:p>
            <a:r>
              <a:rPr lang="ru-RU" sz="1400" b="1" dirty="0"/>
              <a:t>Федеральные:</a:t>
            </a:r>
            <a:r>
              <a:rPr lang="ru-RU" sz="1400" dirty="0"/>
              <a:t> Проходят 3 дороги (А-162, А-161, Р-217) общей протяженностью ~44.6 км в границах МО.</a:t>
            </a:r>
          </a:p>
          <a:p>
            <a:r>
              <a:rPr lang="ru-RU" sz="1400" b="1" dirty="0"/>
              <a:t>Региональные:</a:t>
            </a:r>
            <a:r>
              <a:rPr lang="ru-RU" sz="1400" dirty="0"/>
              <a:t> 4 дороги общей протяженностью ~18.9 км.</a:t>
            </a:r>
          </a:p>
          <a:p>
            <a:r>
              <a:rPr lang="ru-RU" sz="1400" b="1" dirty="0"/>
              <a:t>Улично-дорожная сеть (УДС):</a:t>
            </a:r>
            <a:endParaRPr lang="ru-RU" sz="1400" dirty="0"/>
          </a:p>
          <a:p>
            <a:r>
              <a:rPr lang="ru-RU" sz="1400" b="1" dirty="0"/>
              <a:t>Общая протяженность:</a:t>
            </a:r>
            <a:r>
              <a:rPr lang="ru-RU" sz="1400" dirty="0"/>
              <a:t> 613.9 км.</a:t>
            </a:r>
          </a:p>
          <a:p>
            <a:r>
              <a:rPr lang="ru-RU" sz="1400" b="1" dirty="0"/>
              <a:t>Количество элементов:</a:t>
            </a:r>
            <a:r>
              <a:rPr lang="ru-RU" sz="1400" dirty="0"/>
              <a:t> 397.</a:t>
            </a:r>
          </a:p>
          <a:p>
            <a:r>
              <a:rPr lang="ru-RU" sz="1400" b="1" dirty="0"/>
              <a:t>Плотность УДС:</a:t>
            </a:r>
            <a:r>
              <a:rPr lang="ru-RU" sz="1400" dirty="0"/>
              <a:t> 2.04 км/км².</a:t>
            </a:r>
          </a:p>
          <a:p>
            <a:r>
              <a:rPr lang="ru-RU" sz="1400" b="1" dirty="0"/>
              <a:t>Структура:</a:t>
            </a:r>
            <a:r>
              <a:rPr lang="ru-RU" sz="1400" dirty="0"/>
              <a:t> Радиально-полукольцевая.</a:t>
            </a:r>
          </a:p>
          <a:p>
            <a:r>
              <a:rPr lang="ru-RU" sz="1400" b="1" dirty="0"/>
              <a:t>Железнодорожный транспорт:</a:t>
            </a:r>
            <a:endParaRPr lang="ru-RU" sz="1400" dirty="0"/>
          </a:p>
          <a:p>
            <a:r>
              <a:rPr lang="ru-RU" sz="1400" b="1" dirty="0"/>
              <a:t>Линия:</a:t>
            </a:r>
            <a:r>
              <a:rPr lang="ru-RU" sz="1400" dirty="0"/>
              <a:t> Однопутная электрифицированная ветка Беслан — Владикавказ (~22 км).</a:t>
            </a:r>
          </a:p>
          <a:p>
            <a:r>
              <a:rPr lang="ru-RU" sz="1400" b="1" dirty="0"/>
              <a:t>Станции в городе:</a:t>
            </a:r>
            <a:r>
              <a:rPr lang="ru-RU" sz="1400" dirty="0"/>
              <a:t>  «Владикавказ».</a:t>
            </a:r>
          </a:p>
          <a:p>
            <a:r>
              <a:rPr lang="ru-RU" sz="1400" b="1" dirty="0"/>
              <a:t>Воздушный транспорт:</a:t>
            </a:r>
            <a:endParaRPr lang="ru-RU" sz="1400" dirty="0"/>
          </a:p>
          <a:p>
            <a:r>
              <a:rPr lang="ru-RU" sz="1400" b="1" dirty="0"/>
              <a:t>Аэропорт:</a:t>
            </a:r>
            <a:r>
              <a:rPr lang="ru-RU" sz="1400" dirty="0"/>
              <a:t> «Владикавказ» (в 23 км от города, у г. Беслан).</a:t>
            </a:r>
          </a:p>
          <a:p>
            <a:r>
              <a:rPr lang="ru-RU" sz="1400" b="1" dirty="0"/>
              <a:t>ВПП:</a:t>
            </a:r>
            <a:r>
              <a:rPr lang="ru-RU" sz="1400" dirty="0"/>
              <a:t> 3000x45 м, асфальтобетонная.</a:t>
            </a:r>
          </a:p>
          <a:p>
            <a:r>
              <a:rPr lang="ru-RU" sz="1400" b="1" dirty="0"/>
              <a:t>Терминалы:</a:t>
            </a:r>
            <a:r>
              <a:rPr lang="ru-RU" sz="1400" dirty="0"/>
              <a:t> 2 (внутренние и международные линии).</a:t>
            </a:r>
          </a:p>
          <a:p>
            <a:r>
              <a:rPr lang="ru-RU" sz="1400" b="1" dirty="0"/>
              <a:t>Водный транспорт:</a:t>
            </a:r>
            <a:r>
              <a:rPr lang="ru-RU" sz="1400" dirty="0"/>
              <a:t> Отсутствует.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07"/>
          <a:stretch>
            <a:fillRect/>
          </a:stretch>
        </p:blipFill>
        <p:spPr>
          <a:xfrm>
            <a:off x="331173" y="6960840"/>
            <a:ext cx="5448733" cy="231365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DB0D63E-C230-4C00-AA5D-AEF6E60356BA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99683-393E-4459-B5DF-BB69DCC6954D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F2BE5D-AFDE-49E5-A31A-506EC32C7A7A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CFB9273F-8941-4447-90FE-DFF218DF7A40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116E8-00B9-5203-7D6E-332D382A1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760" y="1085528"/>
            <a:ext cx="6423250" cy="840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073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361240" y="779429"/>
            <a:ext cx="2016224" cy="2941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57184" y="1704256"/>
            <a:ext cx="230425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62960" y="524334"/>
            <a:ext cx="324035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b="1" spc="15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Цели территориального планирования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8883" y="624136"/>
            <a:ext cx="4485451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Общественный пассажирский транспорт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051" y="3864496"/>
            <a:ext cx="4414573" cy="44922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3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400" b="1" dirty="0"/>
              <a:t>Городской транспорт: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51 маршрут</a:t>
            </a:r>
            <a:r>
              <a:rPr lang="ru-RU" sz="1400" dirty="0"/>
              <a:t> - 43 автобусных, 8 трамвайных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744 остановочных пункта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71% остановок</a:t>
            </a:r>
            <a:r>
              <a:rPr lang="ru-RU" sz="1400" dirty="0"/>
              <a:t> без павильонов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64% населения</a:t>
            </a:r>
            <a:r>
              <a:rPr lang="ru-RU" sz="1400" dirty="0"/>
              <a:t> в шаговой доступности от остановок с интервалом ≤5 минут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Трамвайная система: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29 вагонов</a:t>
            </a:r>
            <a:r>
              <a:rPr lang="ru-RU" sz="1400" dirty="0"/>
              <a:t> в парке (16-18 на линии)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8 маршрутов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25+ км</a:t>
            </a:r>
            <a:r>
              <a:rPr lang="ru-RU" sz="1400" dirty="0"/>
              <a:t> протяженность путей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15-18 км/ч</a:t>
            </a:r>
            <a:r>
              <a:rPr lang="ru-RU" sz="1400" dirty="0"/>
              <a:t> средняя скорость движения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Автобусная сеть: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45 городских маршрутов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89 пригородных маршрутов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&gt;90% перевозок</a:t>
            </a:r>
            <a:r>
              <a:rPr lang="ru-RU" sz="1400" dirty="0"/>
              <a:t> - частные перевозчики</a:t>
            </a:r>
          </a:p>
          <a:p>
            <a:pPr>
              <a:lnSpc>
                <a:spcPct val="114000"/>
              </a:lnSpc>
            </a:pPr>
            <a:r>
              <a:rPr lang="ru-RU" sz="1400" b="1" dirty="0"/>
              <a:t>Инфраструктура:</a:t>
            </a:r>
            <a:endParaRPr lang="ru-RU" sz="1400" dirty="0"/>
          </a:p>
          <a:p>
            <a:pPr>
              <a:lnSpc>
                <a:spcPct val="114000"/>
              </a:lnSpc>
            </a:pPr>
            <a:r>
              <a:rPr lang="ru-RU" sz="1400" b="1" dirty="0"/>
              <a:t>2 автовокзала</a:t>
            </a:r>
            <a:r>
              <a:rPr lang="ru-RU" sz="1400" dirty="0"/>
              <a:t> ("Владикавказ-1" действующий)</a:t>
            </a:r>
          </a:p>
          <a:p>
            <a:pPr>
              <a:lnSpc>
                <a:spcPct val="114000"/>
              </a:lnSpc>
            </a:pP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2A61A47-CF88-4275-9A60-28ADF12F8088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79775B-0A84-409F-AE8B-1A0F8BBBF1DF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F563FF-42F7-4A7B-B55B-C767DCB5AA51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090C374-0D31-423A-8377-AF41250F7E1A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12E9AD-75A5-BD53-E469-0D75F763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9" y="1215409"/>
            <a:ext cx="9108137" cy="18569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B9D6D5-431E-0DD3-E8BC-BAB5609D7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32" y="1617039"/>
            <a:ext cx="7888573" cy="80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2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7184" y="2321169"/>
            <a:ext cx="2304256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2049" y="2137860"/>
            <a:ext cx="5400600" cy="22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0174124" y="1102734"/>
            <a:ext cx="866764" cy="344710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Утро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4256" y="6983775"/>
            <a:ext cx="866764" cy="344710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Вечер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6003" y="662182"/>
            <a:ext cx="5372901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Проблемные участки улично-дорожной сети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5811" y="1431671"/>
            <a:ext cx="7769821" cy="3514808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just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месяца проводился мониторинг трафика с использованием сервиса «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Яндекс.Пробки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рабочие дни в утренние и вечерние часы пик.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целом, трафик в центральной части города не демонстрировал серьезных проблем. Однако были выявлены локальные, но значимые проблемные участки.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проблемные участки: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Архонский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круг»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Регулярные заторы из-за отключенного светофорного регулирования и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неудовлетворительного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элементов ОДД.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Пересечение ул. Куйбышева и ул.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Ватутина: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хаотичное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на пересечении магистралей из-за конфликта потоков маршрутных автобусов и легкового транспорта.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Пересечение ул. Ардонской и ул.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Кольбуса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«Бутылочное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горлышко»: резкое сужение проезжей части магистральной ул. Ардонской с 3+3 до 1+1 полосы.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Пересечение ул. Московской и ул.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Владикавказской: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неэффективная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ОДД: избыточная площадь перекрёстка, сложные маневры и отсутствие разметки.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Железнодорожный переезд по ул. </a:t>
            </a:r>
            <a:r>
              <a:rPr lang="ru-RU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Тельмана: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проблемная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на стыке крупной городской улицы и магистральной железнодорожной линии.</a:t>
            </a:r>
          </a:p>
          <a:p>
            <a:pPr algn="just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CBD962E-6033-4BBC-AB26-C28A439DAAB4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C12763-5669-4803-9754-8A6270EB84D0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C477E0-6D7D-49E5-975A-103A83811752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D68CDFF-50C0-4481-84C0-88749BC6C47C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18EB48-9EEA-F074-010C-953155E4B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19" b="3934"/>
          <a:stretch>
            <a:fillRect/>
          </a:stretch>
        </p:blipFill>
        <p:spPr>
          <a:xfrm>
            <a:off x="8005632" y="1490566"/>
            <a:ext cx="4691781" cy="5287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BD565D-70EB-9FAD-7D36-1069AB37D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4" t="-1" r="13737" b="11479"/>
          <a:stretch/>
        </p:blipFill>
        <p:spPr>
          <a:xfrm>
            <a:off x="2481866" y="4752940"/>
            <a:ext cx="4690451" cy="48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3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6451" y="628280"/>
            <a:ext cx="6055427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Результаты анализа градостроительной документации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4558" y="1594685"/>
            <a:ext cx="5491379" cy="322589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ОБЪЕКТЫ ФЕДЕРАЛЬНОГО ЗНАЧЕНИЯ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3512" y="2452346"/>
            <a:ext cx="5582425" cy="4330416"/>
          </a:xfrm>
          <a:prstGeom prst="rect">
            <a:avLst/>
          </a:prstGeom>
          <a:noFill/>
          <a:ln>
            <a:noFill/>
          </a:ln>
        </p:spPr>
        <p:txBody>
          <a:bodyPr wrap="square" lIns="128016" tIns="64008" rIns="128016" bIns="64008" rtlCol="0">
            <a:spAutoFit/>
          </a:bodyPr>
          <a:lstStyle/>
          <a:p>
            <a:pPr algn="just">
              <a:buNone/>
            </a:pP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Высшее образование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Объект: Северо-Осетинский государственный университет им. К.Л. Хетагурова.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Мероприятие: Реконструкция.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 2028 г.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Характеристики: Площадь – 19 859,13 м².</a:t>
            </a:r>
          </a:p>
          <a:p>
            <a:pPr algn="just">
              <a:buNone/>
            </a:pP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Федеральный транспорт и автомобильные дороги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Р-217 «Кавказ» (обход г. Владикавказ).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А-161 «Владикавказ – Нижний Ларс – граница с Грузией».</a:t>
            </a:r>
          </a:p>
          <a:p>
            <a:pPr indent="-171450"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 2025 г. (реконструкция).</a:t>
            </a:r>
          </a:p>
          <a:p>
            <a:pPr algn="just">
              <a:buNone/>
            </a:pP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Энергетика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Объекты: Реконструкция ПС 330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«Владикавказ-2» и связанных с ней высоковольтных линий (ВЛ 330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 До 2042 г.</a:t>
            </a:r>
          </a:p>
          <a:p>
            <a:pPr algn="just">
              <a:buNone/>
            </a:pP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Трубопроводный транспорт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Объект: Реконструкция участка газопровода «Моздок – Тбилиси».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 До 2035 г.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Характеристики: Проектный объем транспортировки – 16,7 млрд. м³/год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1591" y="1920280"/>
            <a:ext cx="5582425" cy="7731347"/>
          </a:xfrm>
          <a:prstGeom prst="rect">
            <a:avLst/>
          </a:prstGeom>
          <a:noFill/>
          <a:ln>
            <a:noFill/>
          </a:ln>
        </p:spPr>
        <p:txBody>
          <a:bodyPr wrap="square" lIns="128016" tIns="64008" rIns="128016" bIns="64008" rtlCol="0">
            <a:spAutoFit/>
          </a:bodyPr>
          <a:lstStyle/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Энергетика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Электроснабжение: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Реконструкция и строительство ПС 110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ВЛ 110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(срок: 2036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Газоснабжение: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Реконструкция газораспределительных станций (ГРС) (срок: 2027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Транспортная инфраструктура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ж/б моста в створе ул. Гадиева-Павленко.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2036 г.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Инженерная защита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Реконструкция берегоукрепления на р. Терек (протяженность ~11 км).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2036 г.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Предупреждение ЧС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пожарных депо в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Южный и с. Чми.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2027 г.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Социальная сфера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Реконструкция онкодиспансера, строительство инфекционного корпуса, детского стационара, фельдшерских пунктов (сроки: 2027, 2036 гг.).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Реконструкция художественного училища им. А. Джанаева (срок: 2036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Соцзащита: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и реконструкция геронтологических центров, реабилитационных центров, санаториев (срок: 2027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Музыкального театра, Театра кукол, Концертного зала; реконструкция театра им. В.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Тхапсаева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(сроки: 2027, 2036 гг.).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многофункционального Дворца спорта и футбольного стадиона на 20 000 мест; реконструкция Дворца спорта «Манеж» (срок: 2027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Прочие объекты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 с ТКО: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полигона с мусоросортировочным комплексом (срок: 2027 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власти: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Строительство и реконструкция зданий для архивной службы, ЗАГС, МФЦ, Центра управления регионом (сроки: 2027, 2036 гг.).</a:t>
            </a:r>
          </a:p>
          <a:p>
            <a:pPr algn="just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площадки: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Создание производственных комплексов, торгового центра, тематического парка «Алания Парк», 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аквакомплекса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(сроки: 2027, 2036 гг.).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55D8435-22FD-43E7-82CD-E70E8C07ED2F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3EF67-4078-4D7F-978F-D8102041368B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2A03FD-2989-493C-932C-D9941D74DE15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2BDE7F4-3A73-467E-AA7F-C68EDE2ED18B}"/>
              </a:ext>
            </a:extLst>
          </p:cNvPr>
          <p:cNvCxnSpPr/>
          <p:nvPr/>
        </p:nvCxnSpPr>
        <p:spPr>
          <a:xfrm>
            <a:off x="3320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459E05-68A1-8946-2253-EBAAD9FE30BC}"/>
              </a:ext>
            </a:extLst>
          </p:cNvPr>
          <p:cNvSpPr txBox="1"/>
          <p:nvPr/>
        </p:nvSpPr>
        <p:spPr>
          <a:xfrm>
            <a:off x="6681591" y="1594684"/>
            <a:ext cx="5491379" cy="322589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ОБЪЕКТЫ </a:t>
            </a:r>
            <a:r>
              <a:rPr lang="ru-RU" b="1" dirty="0" smtClean="0"/>
              <a:t>РЕГИОНАЛЬНОГО</a:t>
            </a:r>
            <a:r>
              <a:rPr lang="ru-RU" b="1" dirty="0" smtClean="0"/>
              <a:t> </a:t>
            </a:r>
            <a:r>
              <a:rPr lang="ru-RU" b="1" dirty="0"/>
              <a:t>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00080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8438" y="5447414"/>
            <a:ext cx="12017342" cy="158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0038" indent="-300038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0038" indent="-300038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0038" indent="-300038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0038" indent="-300038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0038" indent="-300038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00038" indent="-300038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ru-RU" sz="14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 descr="E:\_work\земля и город\презентация\links\up_4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" y="192090"/>
            <a:ext cx="664640" cy="9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2399" y="5054708"/>
            <a:ext cx="5929162" cy="1154675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Создание условий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подготовки документации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 планировке территории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Создание условий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принятия органами власти города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решений о переводе земель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из одной категории в другую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0602" y="2275566"/>
            <a:ext cx="5549575" cy="852606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Приведение генерального плана в соответствие с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нормами действующего законодательства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в сфере градостроительной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0601" y="3426156"/>
            <a:ext cx="5549575" cy="1360437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Обеспечение реализации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территории городского поселения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федеральных и региональных стратегий и программ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социально-экономического развития, планов и программ развития отдельных отраслей, принятых после утверждения предыдущей редакции генерального плана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0601" y="5087249"/>
            <a:ext cx="5549575" cy="1089594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координации действий органов власти разных уровней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(федеральной, региональной и местной) по осуществлению градостроительной деятельности на территории муниципального образования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82399" y="2292494"/>
            <a:ext cx="5929162" cy="818750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Определение градостроительных решений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основе анализа современного использования территории. </a:t>
            </a:r>
          </a:p>
          <a:p>
            <a:pPr algn="just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82399" y="3426155"/>
            <a:ext cx="5929162" cy="1360437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Создание условий для повышения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конкурентоспособности экономики городского поселения,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инвестиционной   привлекательности территории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деловой активности, развития торговли, науки, туризма путем обеспечения открытости материалов генерального плана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2738" y="6621146"/>
            <a:ext cx="11838822" cy="1292726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Основная цель –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обеспечение устойчивого развития территории городского округа город Владикавказ,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в том числе инженерной, транспортной и социальной инфраструктур, обеспечение безопасных и благоприятных условий жизнедеятельности человека, охраны и рационального использования природных ресурсов в интересах настоящего и будущих поколений</a:t>
            </a:r>
          </a:p>
          <a:p>
            <a:pPr algn="just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602" y="546176"/>
            <a:ext cx="11800959" cy="623700"/>
          </a:xfrm>
          <a:prstGeom prst="rect">
            <a:avLst/>
          </a:prstGeom>
          <a:solidFill>
            <a:srgbClr val="E7E7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10000"/>
              </a:lnSpc>
              <a:defRPr/>
            </a:pPr>
            <a:endParaRPr lang="ru-RU" sz="2625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0602" y="192088"/>
            <a:ext cx="2369468" cy="294840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ru-RU" dirty="0">
              <a:solidFill>
                <a:schemeClr val="lt1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-4591" y="1274238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68963" y="249016"/>
            <a:ext cx="2211107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spc="158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ОБЩАЯ ИНФОРМАЦИЯ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963" y="625148"/>
            <a:ext cx="10697123" cy="520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cap="all" spc="17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ЦЕЛИ ВЫПОЛНЕНИЯ ПРОЕКТА генерального плана городского поселения город Владикавказ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569152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35" y="8945963"/>
            <a:ext cx="2016224" cy="545908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3735DBC-0982-4786-9853-FD4A1FCA4BDD}"/>
              </a:ext>
            </a:extLst>
          </p:cNvPr>
          <p:cNvCxnSpPr/>
          <p:nvPr/>
        </p:nvCxnSpPr>
        <p:spPr>
          <a:xfrm>
            <a:off x="-4591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7D4781-263F-4664-B2A8-AF09B690553C}"/>
              </a:ext>
            </a:extLst>
          </p:cNvPr>
          <p:cNvSpPr txBox="1"/>
          <p:nvPr/>
        </p:nvSpPr>
        <p:spPr>
          <a:xfrm>
            <a:off x="667337" y="8893125"/>
            <a:ext cx="3650377" cy="69672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местного самоуправления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Владикавказа</a:t>
            </a:r>
          </a:p>
        </p:txBody>
      </p:sp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C1403B0E-9B78-4030-8524-CE3FAA24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" y="8929852"/>
            <a:ext cx="623276" cy="62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1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97011" y="614247"/>
            <a:ext cx="540060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Жилые зоны. Развитие жилищного строительства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1173" y="1586980"/>
            <a:ext cx="5266438" cy="2339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зоны представляют собой ключевую функцию в функциональной организации любой агломерации.</a:t>
            </a:r>
          </a:p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жилые зоны формируют поселенческий каркас, внутри которого устанавливаются планировочные, административные, трудовые связи, определяющие форму развития агломерации.</a:t>
            </a:r>
          </a:p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Жилые зоны включают: зоны застройки индивидуальными, малоэтажными,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среднеэтажными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многоэтажными многоквартирными домами.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011" y="4296544"/>
            <a:ext cx="5400600" cy="405854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 algn="just"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400" dirty="0"/>
              <a:t>Генеральным планом предлагается развитие жилых зон в двух направлениях: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Первое направление – освоение новых территорий, свободных от застройки. 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К данной категории, преимущественно, относятся участки, расположенные в периферийном поясе населенного пункта. Данные территории – основной резерв, заложенный для перспективного градостроительного развития городского округа.</a:t>
            </a:r>
          </a:p>
          <a:p>
            <a:pPr>
              <a:lnSpc>
                <a:spcPct val="114000"/>
              </a:lnSpc>
            </a:pPr>
            <a:r>
              <a:rPr lang="ru-RU" sz="1400" dirty="0"/>
              <a:t>Второе направление – реорганизация участков жилой и нежилой застройки в центральных и срединных поясах населенных пунктов. Исчерпание территориальных резервов приводит к необходимости комплексной реорганизации городского пространства, переформатированию коммунальных и производственных зон (в центральных и срединных поясах города) в жилые.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F680BE1-43D6-4A93-B866-85A82AAC5474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0AAA1-992E-1243-DCFB-AE09A4ABC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100" y="1364408"/>
            <a:ext cx="6958175" cy="787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2849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1173" y="1740707"/>
            <a:ext cx="5493563" cy="5757089"/>
          </a:xfrm>
          <a:prstGeom prst="rect">
            <a:avLst/>
          </a:prstGeom>
          <a:noFill/>
          <a:ln>
            <a:noFill/>
          </a:ln>
        </p:spPr>
        <p:txBody>
          <a:bodyPr wrap="square" lIns="128016" tIns="64008" rIns="128016" bIns="64008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генерального плана городского округа город Владикавказ на первой очереди строительства запланировано возвести 610,6 тысячи квадратных метров жилья на площади 134,6 гектара. К расчетному сроку, с использованием дополнительных 338,6 гектара, будет построено еще 1093,6 тысячи квадратных метров жилых объектов различных типов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400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Ключевыми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территориями периферийного пояса города являются свободные от застройки участки, расположенные в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разных районах города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algn="just">
              <a:lnSpc>
                <a:spcPct val="11400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Северо-западный район 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развитие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 этажной и многоэтажной жилой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застройки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 355,3га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район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развитие м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алоэтажной, среднеэтажной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индивидуальной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застройки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182,3 га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Иристонский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развитие индивидуальной жилой застройки площадью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12,1 га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Затеречный район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развитие   ИЖС,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малоэтажной, среднеэтажной, многоэтажной жилой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застройки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113,0 га.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C3D38E6-C9A6-448D-B8C2-AD25EFE3575E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9BDEAC-2698-4352-A5F1-CB61D6DF5120}"/>
              </a:ext>
            </a:extLst>
          </p:cNvPr>
          <p:cNvSpPr txBox="1"/>
          <p:nvPr/>
        </p:nvSpPr>
        <p:spPr>
          <a:xfrm>
            <a:off x="197011" y="614247"/>
            <a:ext cx="540060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Жилые зоны. Развитие жилищного строительства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827E10-C030-4452-B724-4AE6841658CB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C3411C-E99B-48EF-833C-8C1FBD2A010A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211F8B4-5DB2-47C3-9795-30F41116DE5B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34" y="2161504"/>
            <a:ext cx="3277041" cy="3134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400" y="2241945"/>
            <a:ext cx="2439528" cy="3101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691" y="5815492"/>
            <a:ext cx="3430513" cy="3134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0511"/>
          <a:stretch/>
        </p:blipFill>
        <p:spPr>
          <a:xfrm>
            <a:off x="9705237" y="5815492"/>
            <a:ext cx="2790620" cy="311809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33675" y="1740707"/>
            <a:ext cx="2220929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Северо-западный район</a:t>
            </a:r>
            <a:endParaRPr lang="ru-RU" sz="1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033863" y="1836891"/>
            <a:ext cx="2105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1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47604" y="5438344"/>
            <a:ext cx="18159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Иристонский 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1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231239" y="5438344"/>
            <a:ext cx="173861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Затеречный 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  <a:endParaRPr lang="ru-RU" sz="13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78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08112" y="646976"/>
            <a:ext cx="6766225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Мероприятия по работе с индивидуальной жилой застройкой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1173" y="1365221"/>
            <a:ext cx="11830267" cy="3001912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Необходимо выявление жилищного фонда, расположенного в санитарно-защитных зонах коммунальных и промышленных предприятий, а также заброшенных и бесхозных объектов на территориях ИЖС.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Варианты работы с «диссонирующими» (заброшенными) участками: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Продажа участка собственникам соседних участков;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Преобразование в районный сквер с детской или спортивной инфраструктурой; 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Продажа участка под строительство жилого дома или коммерческого объекта;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Локальное понижение рельефа отдельного участка для сбора осадков;.</a:t>
            </a:r>
          </a:p>
          <a:p>
            <a:pPr algn="just">
              <a:lnSpc>
                <a:spcPct val="114000"/>
              </a:lnSpc>
            </a:pPr>
            <a:r>
              <a:rPr lang="ru-RU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Решение по каждому земельному участку принимается после установления его правого статуса. При наличии собственника возможно проведение мероприятий на законных основаниях по отчуждению земельного участка с заброшенным домом. Отчуждение возможно, например, в случае использования участка нецелевым образом, при загрязнении территории или неиспользовании участка более трех лет и в других случаях в соответствии с законодательством.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-626" b="59897"/>
          <a:stretch/>
        </p:blipFill>
        <p:spPr>
          <a:xfrm>
            <a:off x="1072208" y="4512568"/>
            <a:ext cx="4320480" cy="497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FD7BD48-80E6-4C1C-9DDD-386547217E1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522231-26EB-4883-87D0-250A06FEDEAA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C1CDB3-1633-4A69-929E-7FC52F92317F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FCF0AA8-36A7-452E-9B03-5F46020AAD7A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-6" t="39804" r="1" b="20489"/>
          <a:stretch/>
        </p:blipFill>
        <p:spPr>
          <a:xfrm>
            <a:off x="7336904" y="4775746"/>
            <a:ext cx="4209664" cy="482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00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38032" y="601078"/>
            <a:ext cx="5719526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Развитие транспортной инфраструктуры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66532" y="1709319"/>
            <a:ext cx="1454819" cy="528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9DC323-4BDB-4410-9A34-A5DB1670247C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2B777-14E1-4136-A8EC-4E09D65EE312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BA9C53-FCA8-41B0-8BED-54ECB8FC9BB4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75D3254-FB69-4521-830A-F97A489F8656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86A1B-74B6-FF1E-1ED0-2924641D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126554"/>
            <a:ext cx="6314932" cy="8377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84524E-8466-2160-6844-2A01D2E8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60" y="4452922"/>
            <a:ext cx="4362196" cy="51326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8032" y="1042731"/>
            <a:ext cx="6378792" cy="3730252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b="1" dirty="0"/>
              <a:t>Реконструкция ключевых федеральных трасс:</a:t>
            </a:r>
          </a:p>
          <a:p>
            <a:r>
              <a:rPr lang="ru-RU" dirty="0"/>
              <a:t>А-161 (Владикавказ – Нижний Ларс – граница с Грузией), 26,1 км, категория IБ.</a:t>
            </a:r>
          </a:p>
          <a:p>
            <a:r>
              <a:rPr lang="ru-RU" dirty="0"/>
              <a:t>Участок Р-217 «Кавказ» с строительством 2-й и 3-й очереди обхода города.</a:t>
            </a:r>
          </a:p>
          <a:p>
            <a:r>
              <a:rPr lang="ru-RU" b="1" dirty="0"/>
              <a:t>Развитие дорожной сети:</a:t>
            </a:r>
          </a:p>
          <a:p>
            <a:r>
              <a:rPr lang="ru-RU" dirty="0"/>
              <a:t>Реконструкция дороги Чми – Горная Саниба (18,8 км).</a:t>
            </a:r>
          </a:p>
          <a:p>
            <a:r>
              <a:rPr lang="ru-RU" dirty="0"/>
              <a:t>Создание системы дублирующих магистралей и новых улиц районного значения - </a:t>
            </a:r>
            <a:r>
              <a:rPr lang="ru-RU" b="1" dirty="0"/>
              <a:t>14.91 км</a:t>
            </a:r>
            <a:endParaRPr lang="ru-RU" dirty="0"/>
          </a:p>
          <a:p>
            <a:r>
              <a:rPr lang="ru-RU" b="1" dirty="0"/>
              <a:t>Модернизация мостовых переходов:</a:t>
            </a:r>
            <a:endParaRPr lang="ru-RU" dirty="0"/>
          </a:p>
          <a:p>
            <a:pPr marL="0" lvl="1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 Кировского и Чугунного мостов.</a:t>
            </a:r>
          </a:p>
          <a:p>
            <a:pPr marL="0" lvl="1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нового дублирующего моста между Кировским и Чапаевским.</a:t>
            </a:r>
          </a:p>
          <a:p>
            <a:pPr marL="0" lvl="1"/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транспортных развязок:</a:t>
            </a:r>
          </a:p>
          <a:p>
            <a:pPr marL="0" lvl="1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Многоуровневая развязка на выезде с ул. Московская на трассу Р-217;</a:t>
            </a:r>
          </a:p>
          <a:p>
            <a:pPr marL="0" lvl="1"/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Кольцевые развязки на ключевых перекрестках.</a:t>
            </a:r>
          </a:p>
          <a:p>
            <a:r>
              <a:rPr lang="ru-RU" b="1" dirty="0"/>
              <a:t>Строительство комплексных объектов:</a:t>
            </a:r>
            <a:endParaRPr lang="ru-RU" dirty="0"/>
          </a:p>
          <a:p>
            <a:r>
              <a:rPr lang="ru-RU" dirty="0"/>
              <a:t>Логистический центр (ООО «Исток»).</a:t>
            </a:r>
          </a:p>
          <a:p>
            <a:r>
              <a:rPr lang="ru-RU" dirty="0"/>
              <a:t>Склад временного хранения (ООО «</a:t>
            </a:r>
            <a:r>
              <a:rPr lang="ru-RU" dirty="0"/>
              <a:t>Ирвент</a:t>
            </a:r>
            <a:r>
              <a:rPr lang="ru-RU" dirty="0"/>
              <a:t>»)</a:t>
            </a:r>
          </a:p>
          <a:p>
            <a:pPr marL="0" lvl="1"/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7632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17008" y="611498"/>
            <a:ext cx="913612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Социальная инфраструктура. Развитие </a:t>
            </a:r>
            <a:r>
              <a:rPr lang="ru-RU" dirty="0" smtClean="0"/>
              <a:t>образования, социального обслуживания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17008" y="1488232"/>
            <a:ext cx="5727098" cy="5678734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3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600" dirty="0" smtClean="0"/>
              <a:t>Объекты образования:</a:t>
            </a:r>
          </a:p>
          <a:p>
            <a:pPr algn="just">
              <a:lnSpc>
                <a:spcPct val="114000"/>
              </a:lnSpc>
            </a:pPr>
            <a:r>
              <a:rPr lang="ru-RU" sz="1600" b="0" dirty="0" smtClean="0"/>
              <a:t>Строительство </a:t>
            </a:r>
            <a:r>
              <a:rPr lang="ru-RU" sz="1600" b="0" dirty="0"/>
              <a:t>новых школ: 7 учреждений общей мощностью ~5 540 мест</a:t>
            </a:r>
            <a:r>
              <a:rPr lang="ru-RU" sz="1600" b="0" dirty="0" smtClean="0"/>
              <a:t>.</a:t>
            </a:r>
          </a:p>
          <a:p>
            <a:pPr algn="just">
              <a:lnSpc>
                <a:spcPct val="114000"/>
              </a:lnSpc>
            </a:pPr>
            <a:endParaRPr lang="ru-RU" sz="1600" b="0" dirty="0"/>
          </a:p>
          <a:p>
            <a:pPr algn="just">
              <a:lnSpc>
                <a:spcPct val="114000"/>
              </a:lnSpc>
            </a:pPr>
            <a:r>
              <a:rPr lang="ru-RU" sz="1600" b="0" dirty="0"/>
              <a:t>Строительство новых детских садов: 33 учреждения общей мощностью ~9 830 мест</a:t>
            </a:r>
            <a:r>
              <a:rPr lang="ru-RU" sz="1600" b="0" dirty="0" smtClean="0"/>
              <a:t>.</a:t>
            </a:r>
          </a:p>
          <a:p>
            <a:pPr algn="just">
              <a:lnSpc>
                <a:spcPct val="114000"/>
              </a:lnSpc>
            </a:pPr>
            <a:endParaRPr lang="ru-RU" sz="1600" b="0" dirty="0"/>
          </a:p>
          <a:p>
            <a:pPr algn="just">
              <a:lnSpc>
                <a:spcPct val="114000"/>
              </a:lnSpc>
            </a:pPr>
            <a:r>
              <a:rPr lang="ru-RU" sz="1600" b="0" dirty="0"/>
              <a:t>Строительство учреждений доп. образования: 14 центров общей мощностью ~21 000 мест</a:t>
            </a:r>
            <a:r>
              <a:rPr lang="ru-RU" sz="1600" b="0" dirty="0" smtClean="0"/>
              <a:t>.</a:t>
            </a:r>
          </a:p>
          <a:p>
            <a:pPr>
              <a:lnSpc>
                <a:spcPct val="114000"/>
              </a:lnSpc>
            </a:pPr>
            <a:endParaRPr lang="ru-RU" sz="1600" b="0" dirty="0"/>
          </a:p>
          <a:p>
            <a:pPr>
              <a:lnSpc>
                <a:spcPct val="114000"/>
              </a:lnSpc>
            </a:pPr>
            <a:r>
              <a:rPr lang="ru-RU" sz="1600" dirty="0"/>
              <a:t>Социальное обслуживание</a:t>
            </a:r>
          </a:p>
          <a:p>
            <a:pPr algn="just"/>
            <a:r>
              <a:rPr lang="ru-RU" sz="1600" b="0" dirty="0" smtClean="0"/>
              <a:t>Реконструкция </a:t>
            </a:r>
            <a:r>
              <a:rPr lang="ru-RU" sz="1600" b="0" dirty="0"/>
              <a:t>и пристройка домов-интернатов («Забота», «Ласка</a:t>
            </a:r>
            <a:r>
              <a:rPr lang="ru-RU" sz="1600" b="0" dirty="0" smtClean="0"/>
              <a:t>»).</a:t>
            </a:r>
            <a:endParaRPr lang="ru-RU" sz="1600" b="0" dirty="0"/>
          </a:p>
          <a:p>
            <a:pPr algn="just"/>
            <a:r>
              <a:rPr lang="ru-RU" sz="1600" b="0" dirty="0"/>
              <a:t>Реабилитационные центры для инвалидов и участников боевых </a:t>
            </a:r>
            <a:r>
              <a:rPr lang="ru-RU" sz="1600" b="0" dirty="0" smtClean="0"/>
              <a:t>действий.</a:t>
            </a:r>
            <a:endParaRPr lang="ru-RU" sz="1600" b="0" dirty="0"/>
          </a:p>
          <a:p>
            <a:pPr algn="just"/>
            <a:r>
              <a:rPr lang="ru-RU" sz="1600" b="0" dirty="0"/>
              <a:t>Строительство котельной для центра «Горный воздух</a:t>
            </a:r>
            <a:r>
              <a:rPr lang="ru-RU" sz="1600" b="0" dirty="0" smtClean="0"/>
              <a:t>».</a:t>
            </a:r>
            <a:endParaRPr lang="ru-RU" sz="1600" b="0" dirty="0"/>
          </a:p>
          <a:p>
            <a:pPr algn="just"/>
            <a:r>
              <a:rPr lang="ru-RU" sz="1600" b="0" dirty="0" smtClean="0"/>
              <a:t>Новый </a:t>
            </a:r>
            <a:r>
              <a:rPr lang="ru-RU" sz="1600" b="0" dirty="0"/>
              <a:t>многопрофильный центр реабилитации </a:t>
            </a:r>
            <a:r>
              <a:rPr lang="ru-RU" sz="1600" b="0" dirty="0" smtClean="0"/>
              <a:t>инвалидов.</a:t>
            </a:r>
            <a:endParaRPr lang="ru-RU" sz="1600" b="0" dirty="0"/>
          </a:p>
          <a:p>
            <a:pPr algn="just"/>
            <a:r>
              <a:rPr lang="ru-RU" sz="1600" b="0" dirty="0"/>
              <a:t>Кризисный центр для семей и </a:t>
            </a:r>
            <a:r>
              <a:rPr lang="ru-RU" sz="1600" b="0" dirty="0" smtClean="0"/>
              <a:t>детей.</a:t>
            </a:r>
            <a:endParaRPr lang="ru-RU" sz="1600" b="0" dirty="0"/>
          </a:p>
          <a:p>
            <a:pPr algn="just"/>
            <a:r>
              <a:rPr lang="ru-RU" sz="1600" b="0" dirty="0"/>
              <a:t>Инклюзивные мастерские для пожилых и </a:t>
            </a:r>
            <a:r>
              <a:rPr lang="ru-RU" sz="1600" b="0" dirty="0" smtClean="0"/>
              <a:t>инвалидов.</a:t>
            </a:r>
            <a:endParaRPr lang="ru-RU" sz="1600" b="0" dirty="0"/>
          </a:p>
          <a:p>
            <a:pPr>
              <a:lnSpc>
                <a:spcPct val="114000"/>
              </a:lnSpc>
            </a:pPr>
            <a:endParaRPr lang="ru-RU" sz="1400" b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001C373-73D8-4373-B430-EA931F60466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BA9C8-625B-46CC-8FB4-523ECFEC4DBD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B1D13D-E353-4307-9738-BD409A46272D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17B77B5-4A0E-4BCC-8336-A1D140B1B0C5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D07D0F-52B2-55C2-88E0-8C4C9974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5" r="5877"/>
          <a:stretch>
            <a:fillRect/>
          </a:stretch>
        </p:blipFill>
        <p:spPr>
          <a:xfrm>
            <a:off x="6040760" y="986985"/>
            <a:ext cx="6591195" cy="861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170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55188" y="585501"/>
            <a:ext cx="12646412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Социальная инфраструктура. Развитие объектов культуры и искусства, объектов физической культуры и спорта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89" y="1640201"/>
            <a:ext cx="6081816" cy="214090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3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500" dirty="0"/>
              <a:t>Развитие физической культуры и спорта: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Региональные проекты (до 2036 г.):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Многофункциональный Дворец спорта (5 077 мест).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Футбольный стадион (20 000 мест).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Реконструкция Дворца спорта «Манеж».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Муниципальные проекты (до 2046 г.):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Строительство </a:t>
            </a:r>
            <a:r>
              <a:rPr lang="ru-RU" sz="1500" b="0" dirty="0"/>
              <a:t>ФОКов</a:t>
            </a:r>
            <a:r>
              <a:rPr lang="ru-RU" sz="1500" b="0" dirty="0"/>
              <a:t> с бассейнами и универсальными залами.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Строительство спортивного сооружения (площадь &gt;10 000 м²).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7689" y="3993477"/>
            <a:ext cx="6081817" cy="241450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3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500" dirty="0"/>
              <a:t>Развитие объектов культуры и искусства: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Строительство новых объектов (до 2036 г.):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Музыкальный театр (1 000 мест).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Театр кукол (200 мест).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Конно-концертный комплекс «Нарты».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Выставочный зал.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Реконструкция (до 2027/2036 гг.):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Северо-Осетинский гос. академический театр им. В. Тхапсаева.</a:t>
            </a:r>
          </a:p>
          <a:p>
            <a:pPr>
              <a:lnSpc>
                <a:spcPct val="110000"/>
              </a:lnSpc>
            </a:pPr>
            <a:r>
              <a:rPr lang="ru-RU" sz="1500" b="0" dirty="0"/>
              <a:t>Республиканская юношеская библиотека им. Г. Газданова.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CEA52F3-8F41-49AE-A8DA-3ABFEF4FDDB9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C9F5F4-212C-406A-BEEF-C522E1483BC9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F826C-E16F-4B89-AEB4-EA58CC0D4BC8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2FF459A-C15C-4914-98BB-C413DFBD4D11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2D264-0A93-2FDB-C059-0F18917DE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505" y="1396375"/>
            <a:ext cx="6125047" cy="786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b="18406"/>
          <a:stretch>
            <a:fillRect/>
          </a:stretch>
        </p:blipFill>
        <p:spPr>
          <a:xfrm>
            <a:off x="64096" y="6960840"/>
            <a:ext cx="6259971" cy="18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013551-2434-87FE-8CC2-58483279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4" y="1177722"/>
            <a:ext cx="6767645" cy="81494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0561" y="588361"/>
            <a:ext cx="5719526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Актуализация функционального зонирования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C4A3EBC-A3A5-4848-B2E8-CCDD92A790B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EBEA8-A6A3-43D5-B242-621479660181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DE657-754F-4743-A218-53AC1804E2BA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A6A5EE4-9657-4BA4-A11B-04A1F8853663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D8A10D-852F-DF02-AD36-F12B60111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30" y="1053329"/>
            <a:ext cx="3105762" cy="82703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D8A10D-852F-DF02-AD36-F12B60111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3" r="9342" b="66201"/>
          <a:stretch/>
        </p:blipFill>
        <p:spPr>
          <a:xfrm>
            <a:off x="8907714" y="4368552"/>
            <a:ext cx="3864109" cy="52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0134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30561" y="588361"/>
            <a:ext cx="5719526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Изменение границ населенных пунктов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798504" y="218376"/>
            <a:ext cx="572345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ПРОЕКТНЫЕ ПРЕДЛОЖЕНИЯ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C4A3EBC-A3A5-4848-B2E8-CCDD92A790B3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BEBEA8-A6A3-43D5-B242-621479660181}"/>
              </a:ext>
            </a:extLst>
          </p:cNvPr>
          <p:cNvSpPr txBox="1"/>
          <p:nvPr/>
        </p:nvSpPr>
        <p:spPr>
          <a:xfrm>
            <a:off x="825989" y="242341"/>
            <a:ext cx="4422684" cy="402033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ПРЕДЛОЖЕНИЯ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6DE657-754F-4743-A218-53AC1804E2BA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A6A5EE4-9657-4BA4-A11B-04A1F8853663}"/>
              </a:ext>
            </a:extLst>
          </p:cNvPr>
          <p:cNvCxnSpPr/>
          <p:nvPr/>
        </p:nvCxnSpPr>
        <p:spPr>
          <a:xfrm>
            <a:off x="0" y="98973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31173" y="1296267"/>
            <a:ext cx="64008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Границы города Владикавказ определены генеральным планом муниципального образования, утвержденным Приказом Министерства строительства и Архитектуры Республики Северная Осетия -Алания от 17 сентября 2024 года № 49. Однако эти данные до сих пор не внесены в Единый государственный реестр недвижимости (ЕГРН).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границы города пересекают территории Владикавказского лесничества (приказ Рослесхоза №488 от 23 марта 2023 года) и Пригородного лесничества (приказ №469 от 21 марта 2023 года).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план предусматривает установление границ города Владикавказ в соответствии с земельными участками, уже зарегистрированными в кадастре как земли населенных пунктов. Кроме того, планируется включить в границы города территории, предназначенные для индивидуальной и многоквартирной жилой застройки, а также земли общего пользования (улицы, проезды, скверы), государственная собственность на которые не разграничена и не поставлена на кадастровый учет. 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Так же проектом предлагается исключения земель лесного фонда Владикавказского и Пригородного лесничества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Площадь проектируемой границы населённого пункта составит 18655,57 га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00" y="1296267"/>
            <a:ext cx="3109882" cy="775280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12968" y="1296267"/>
            <a:ext cx="1008112" cy="2639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0590802" y="4584576"/>
            <a:ext cx="1008112" cy="4050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9548" t="15819"/>
          <a:stretch/>
        </p:blipFill>
        <p:spPr>
          <a:xfrm>
            <a:off x="471666" y="6888832"/>
            <a:ext cx="453424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725" y="4796483"/>
            <a:ext cx="5597411" cy="2779735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just">
              <a:lnSpc>
                <a:spcPct val="110000"/>
              </a:lnSpc>
              <a:defRPr sz="16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  <a:p>
            <a:r>
              <a:rPr lang="ru-RU" b="0" dirty="0"/>
              <a:t>В качестве основы проекта генерального плана взяты направления развития, установленные:</a:t>
            </a:r>
          </a:p>
          <a:p>
            <a:r>
              <a:rPr lang="ru-RU" dirty="0"/>
              <a:t>документами стратегического планирования, отраслевыми программами;</a:t>
            </a:r>
          </a:p>
          <a:p>
            <a:endParaRPr lang="ru-RU" b="0" dirty="0"/>
          </a:p>
          <a:p>
            <a:r>
              <a:rPr lang="ru-RU" b="0" dirty="0"/>
              <a:t>действующими документами территориального планирования, программ комплексного развития территории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9510" y="2354249"/>
            <a:ext cx="5982051" cy="1967205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just">
              <a:lnSpc>
                <a:spcPct val="110000"/>
              </a:lnSpc>
              <a:defRPr sz="16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  <a:p>
            <a:r>
              <a:rPr lang="ru-RU" b="0" dirty="0"/>
              <a:t>Положения новой редакции генерального плана предусматривает выполнение мероприятий по комплексному развитию территории муниципального образования на </a:t>
            </a:r>
            <a:r>
              <a:rPr lang="ru-RU" dirty="0"/>
              <a:t>расчетный срок до 2046 года </a:t>
            </a:r>
            <a:r>
              <a:rPr lang="ru-RU" b="0" dirty="0"/>
              <a:t>с реализацией </a:t>
            </a:r>
            <a:r>
              <a:rPr lang="ru-RU" dirty="0"/>
              <a:t>первоочередных мероприятий до 2036 года</a:t>
            </a:r>
          </a:p>
          <a:p>
            <a:endParaRPr lang="en-US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4591" y="2362955"/>
            <a:ext cx="9605792" cy="0"/>
          </a:xfrm>
          <a:prstGeom prst="line">
            <a:avLst/>
          </a:prstGeom>
          <a:solidFill>
            <a:srgbClr val="296170"/>
          </a:solidFill>
          <a:effectLst>
            <a:glow rad="101600">
              <a:srgbClr val="4BACC6">
                <a:satMod val="175000"/>
                <a:alpha val="40000"/>
              </a:srgbClr>
            </a:glow>
            <a:outerShdw blurRad="50800" dist="38100" dir="2700000" sx="50000" sy="5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5" name="Прямоугольник 4"/>
          <p:cNvSpPr/>
          <p:nvPr/>
        </p:nvSpPr>
        <p:spPr>
          <a:xfrm>
            <a:off x="6520465" y="4931905"/>
            <a:ext cx="5967594" cy="2508892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Графическая часть генерального плана выполнена в соответствии с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Приказом Министерства экономического развития Российской Федерации от 9 января 2018 года № 10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«Об утверждении Требований к описанию и отображению в документах территориального планирования объектов федерального значения, объектов регионального значения, объектов местного значения»</a:t>
            </a:r>
          </a:p>
          <a:p>
            <a:pPr algn="just">
              <a:lnSpc>
                <a:spcPct val="110000"/>
              </a:lnSpc>
            </a:pP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0603" y="2229589"/>
            <a:ext cx="5597410" cy="2238049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just">
              <a:lnSpc>
                <a:spcPct val="110000"/>
              </a:lnSpc>
            </a:pP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Проект подготовлен в соответствии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 статьями 23, 24 Градостроительного кодекса Российской Федерации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а также действующей нормативной правовой базой в сфере территориального планирования на территории Российской Федерации и Республики Северная Осетия-Алания</a:t>
            </a:r>
          </a:p>
          <a:p>
            <a:pPr algn="just">
              <a:lnSpc>
                <a:spcPct val="110000"/>
              </a:lnSpc>
            </a:pP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E:\_work\земля и город\презентация\links\up_4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" y="192090"/>
            <a:ext cx="664640" cy="9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0602" y="546176"/>
            <a:ext cx="11800959" cy="623700"/>
          </a:xfrm>
          <a:prstGeom prst="rect">
            <a:avLst/>
          </a:prstGeom>
          <a:solidFill>
            <a:srgbClr val="E7E7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10000"/>
              </a:lnSpc>
              <a:defRPr/>
            </a:pPr>
            <a:endParaRPr lang="ru-RU" sz="2625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602" y="192088"/>
            <a:ext cx="2369468" cy="294840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963" y="249016"/>
            <a:ext cx="2211107" cy="186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spc="158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ОБЩАЯ ИНФОРМАЦИЯ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963" y="625148"/>
            <a:ext cx="11508501" cy="520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cap="all" spc="17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Информация о Проекте генерального плана городского округа</a:t>
            </a:r>
            <a:br>
              <a:rPr lang="ru-RU" sz="1600" b="1" cap="all" spc="17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ru-RU" sz="1600" b="1" cap="all" spc="17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город Владикавказ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B0FEC92-965E-4BF2-86E2-0382760781B1}"/>
              </a:ext>
            </a:extLst>
          </p:cNvPr>
          <p:cNvCxnSpPr/>
          <p:nvPr/>
        </p:nvCxnSpPr>
        <p:spPr>
          <a:xfrm>
            <a:off x="9569152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8195F1-4301-48B1-9876-A01A8561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35" y="8945963"/>
            <a:ext cx="2016224" cy="545908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C0E3BB1-E445-4779-9BAD-E0D2C0CBCE74}"/>
              </a:ext>
            </a:extLst>
          </p:cNvPr>
          <p:cNvCxnSpPr/>
          <p:nvPr/>
        </p:nvCxnSpPr>
        <p:spPr>
          <a:xfrm>
            <a:off x="-4591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E1FA0C-00C5-4121-8F95-FCAF39C01A31}"/>
              </a:ext>
            </a:extLst>
          </p:cNvPr>
          <p:cNvSpPr txBox="1"/>
          <p:nvPr/>
        </p:nvSpPr>
        <p:spPr>
          <a:xfrm>
            <a:off x="667337" y="8893125"/>
            <a:ext cx="3650377" cy="69672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местного самоуправления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Владикавказа</a:t>
            </a:r>
          </a:p>
        </p:txBody>
      </p:sp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78CCA21D-CAB2-46D7-BA38-2D7C7862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" y="8929852"/>
            <a:ext cx="623276" cy="62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76F2E6B-F626-49A3-83D3-2AC5C2489BD6}"/>
              </a:ext>
            </a:extLst>
          </p:cNvPr>
          <p:cNvCxnSpPr/>
          <p:nvPr/>
        </p:nvCxnSpPr>
        <p:spPr>
          <a:xfrm>
            <a:off x="-18144" y="1340787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31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-4591" y="2362955"/>
            <a:ext cx="9605792" cy="0"/>
          </a:xfrm>
          <a:prstGeom prst="line">
            <a:avLst/>
          </a:prstGeom>
          <a:solidFill>
            <a:srgbClr val="296170"/>
          </a:solidFill>
          <a:effectLst>
            <a:glow rad="101600">
              <a:srgbClr val="4BACC6">
                <a:satMod val="175000"/>
                <a:alpha val="40000"/>
              </a:srgbClr>
            </a:glow>
            <a:outerShdw blurRad="50800" dist="38100" dir="2700000" sx="50000" sy="5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" name="TextBox 2"/>
          <p:cNvSpPr txBox="1"/>
          <p:nvPr/>
        </p:nvSpPr>
        <p:spPr>
          <a:xfrm>
            <a:off x="1037492" y="1398312"/>
            <a:ext cx="2181620" cy="177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55" b="1" spc="158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ПРОЕКТА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443026"/>
              </p:ext>
            </p:extLst>
          </p:nvPr>
        </p:nvGraphicFramePr>
        <p:xfrm>
          <a:off x="710602" y="1692037"/>
          <a:ext cx="11777457" cy="678097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69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9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Масштаб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УТВЕРЖДАЕМАЯ ЧАСТЬ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Текстовая часть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 </a:t>
                      </a:r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Положение о территориальном планировании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Графическая часть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функциональных зон городского округа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планируемого размещения объектов местного значения городского округа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границ населенных пунктов, входящих в состав городского округа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МАТЕРИАЛЫ ПО ОБОСНОВАНИЮ ГЕНЕРАЛЬНОГО ПЛАНА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Текстовая часть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 </a:t>
                      </a:r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Материалы по обоснованию генерального плана в текстовой форме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589"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Графическая часть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современного использования территории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3542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зон с особыми условиями использования территорий.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особо охраняемых природных территорий.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территорий объектов культурного наследия.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развития социальной инфраструктуры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развития транспортной инфраструктуры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развития инженерной инфраструктуры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058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перспективного развития жилой застройки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0553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Карта территорий, подверженных риску возникновения чрезвычайных 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ситуаций природного и техногенного характера</a:t>
                      </a:r>
                    </a:p>
                  </a:txBody>
                  <a:tcPr marL="72009" marR="7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1:10000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9" marR="72009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5" name="Picture 4" descr="E:\_work\земля и город\презентация\links\up_4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" y="192090"/>
            <a:ext cx="664640" cy="9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0602" y="546176"/>
            <a:ext cx="11800959" cy="623700"/>
          </a:xfrm>
          <a:prstGeom prst="rect">
            <a:avLst/>
          </a:prstGeom>
          <a:solidFill>
            <a:srgbClr val="E7E7E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10000"/>
              </a:lnSpc>
              <a:defRPr/>
            </a:pPr>
            <a:endParaRPr lang="ru-RU" sz="2625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963" y="249016"/>
            <a:ext cx="2211107" cy="186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spc="158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ОБЩАЯ ИНФОРМАЦИЯ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3415" y="733120"/>
            <a:ext cx="10697123" cy="249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cap="all" spc="179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Состав материалов проекта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24E6071-D464-43B4-8AAC-D29A4DDB4034}"/>
              </a:ext>
            </a:extLst>
          </p:cNvPr>
          <p:cNvCxnSpPr/>
          <p:nvPr/>
        </p:nvCxnSpPr>
        <p:spPr>
          <a:xfrm>
            <a:off x="-18144" y="1344216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C42591-AE1E-425E-9D02-5D2CF8277D28}"/>
              </a:ext>
            </a:extLst>
          </p:cNvPr>
          <p:cNvSpPr/>
          <p:nvPr/>
        </p:nvSpPr>
        <p:spPr>
          <a:xfrm>
            <a:off x="710602" y="192088"/>
            <a:ext cx="2369468" cy="294840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E0B9D-FBEE-4D28-99E7-D31CE09FC28D}"/>
              </a:ext>
            </a:extLst>
          </p:cNvPr>
          <p:cNvSpPr txBox="1"/>
          <p:nvPr/>
        </p:nvSpPr>
        <p:spPr>
          <a:xfrm>
            <a:off x="868963" y="249016"/>
            <a:ext cx="2211107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b="1" spc="158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ОБЩАЯ ИНФОРМАЦИЯ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7087017-CCB9-4FCB-9046-2C6EEC36DAC5}"/>
              </a:ext>
            </a:extLst>
          </p:cNvPr>
          <p:cNvCxnSpPr/>
          <p:nvPr/>
        </p:nvCxnSpPr>
        <p:spPr>
          <a:xfrm>
            <a:off x="9569152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25BCBC-C955-4084-BD95-D9EACF133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35" y="8945963"/>
            <a:ext cx="2016224" cy="545908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9E95328-D1DB-4038-8F1F-A0636BC70EC7}"/>
              </a:ext>
            </a:extLst>
          </p:cNvPr>
          <p:cNvCxnSpPr/>
          <p:nvPr/>
        </p:nvCxnSpPr>
        <p:spPr>
          <a:xfrm>
            <a:off x="-4591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663E64-FE7F-43BB-A086-07601FCC77AC}"/>
              </a:ext>
            </a:extLst>
          </p:cNvPr>
          <p:cNvSpPr txBox="1"/>
          <p:nvPr/>
        </p:nvSpPr>
        <p:spPr>
          <a:xfrm>
            <a:off x="667337" y="8893125"/>
            <a:ext cx="3650377" cy="69672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местного самоуправления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Владикавказа</a:t>
            </a:r>
          </a:p>
        </p:txBody>
      </p:sp>
      <p:pic>
        <p:nvPicPr>
          <p:cNvPr id="24" name="Picture 2" descr="Picture background">
            <a:extLst>
              <a:ext uri="{FF2B5EF4-FFF2-40B4-BE49-F238E27FC236}">
                <a16:creationId xmlns:a16="http://schemas.microsoft.com/office/drawing/2014/main" id="{9C7F6597-CDA4-4BCC-9CA7-719A87361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" y="8929852"/>
            <a:ext cx="623276" cy="62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7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-4591" y="2362955"/>
            <a:ext cx="9605792" cy="0"/>
          </a:xfrm>
          <a:prstGeom prst="line">
            <a:avLst/>
          </a:prstGeom>
          <a:solidFill>
            <a:srgbClr val="296170"/>
          </a:solidFill>
          <a:effectLst>
            <a:glow rad="101600">
              <a:srgbClr val="4BACC6">
                <a:satMod val="175000"/>
                <a:alpha val="40000"/>
              </a:srgbClr>
            </a:glow>
            <a:outerShdw blurRad="50800" dist="38100" dir="2700000" sx="50000" sy="5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5" name="TextBox 4"/>
          <p:cNvSpPr txBox="1"/>
          <p:nvPr/>
        </p:nvSpPr>
        <p:spPr>
          <a:xfrm>
            <a:off x="327728" y="675815"/>
            <a:ext cx="11006267" cy="3228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Демографические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тенденции</a:t>
            </a:r>
            <a:endParaRPr lang="ru-RU" sz="1575" b="1" cap="all" spc="179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2775" y="8889417"/>
            <a:ext cx="8830879" cy="40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6012" tIns="48006" rIns="96012" bIns="4800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Данные Управления Федеральной службы государственной статистики по Северо-Кавказскому федеральному округу (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https://26.rosstat.gov.ru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);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 Данные с учетом итогов Всероссийской переписи населения в 2020 году.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223936" y="5624448"/>
            <a:ext cx="193964" cy="50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6012" tIns="48006" rIns="96012" bIns="4800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625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84176" y="264096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FD85213F-1793-437D-9E55-E7799C6C9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23" y="1242715"/>
            <a:ext cx="12236972" cy="295337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3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Динамика численности населения городского округа, тыс. чел.</a:t>
            </a:r>
            <a:endParaRPr lang="ru-RU" altLang="ru-RU" sz="13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830860" y="1162073"/>
            <a:ext cx="7842747" cy="27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2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4857" y="4835483"/>
            <a:ext cx="6177371" cy="515398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altLang="ru-RU" sz="13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Динамика коэффициентов рождаемости, смертности, естественного прироста населения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700634" y="4856055"/>
            <a:ext cx="5866199" cy="515398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3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Динамика миграционного движения населения</a:t>
            </a:r>
          </a:p>
          <a:p>
            <a:pPr algn="ctr">
              <a:lnSpc>
                <a:spcPct val="110000"/>
              </a:lnSpc>
            </a:pPr>
            <a:r>
              <a:rPr lang="ru-RU" sz="13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B4426D90-8404-40C5-BD15-47B0A687B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729224"/>
              </p:ext>
            </p:extLst>
          </p:nvPr>
        </p:nvGraphicFramePr>
        <p:xfrm>
          <a:off x="282314" y="1578015"/>
          <a:ext cx="12236972" cy="322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6C49E3BD-1F29-42A0-ADC3-68E4E4DD7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56735"/>
              </p:ext>
            </p:extLst>
          </p:nvPr>
        </p:nvGraphicFramePr>
        <p:xfrm>
          <a:off x="310404" y="5583353"/>
          <a:ext cx="6201824" cy="325867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828183">
                  <a:extLst>
                    <a:ext uri="{9D8B030D-6E8A-4147-A177-3AD203B41FA5}">
                      <a16:colId xmlns:a16="http://schemas.microsoft.com/office/drawing/2014/main" val="47319348"/>
                    </a:ext>
                  </a:extLst>
                </a:gridCol>
                <a:gridCol w="1017156">
                  <a:extLst>
                    <a:ext uri="{9D8B030D-6E8A-4147-A177-3AD203B41FA5}">
                      <a16:colId xmlns:a16="http://schemas.microsoft.com/office/drawing/2014/main" val="53130067"/>
                    </a:ext>
                  </a:extLst>
                </a:gridCol>
                <a:gridCol w="813596">
                  <a:extLst>
                    <a:ext uri="{9D8B030D-6E8A-4147-A177-3AD203B41FA5}">
                      <a16:colId xmlns:a16="http://schemas.microsoft.com/office/drawing/2014/main" val="3164291244"/>
                    </a:ext>
                  </a:extLst>
                </a:gridCol>
                <a:gridCol w="813596">
                  <a:extLst>
                    <a:ext uri="{9D8B030D-6E8A-4147-A177-3AD203B41FA5}">
                      <a16:colId xmlns:a16="http://schemas.microsoft.com/office/drawing/2014/main" val="2207920226"/>
                    </a:ext>
                  </a:extLst>
                </a:gridCol>
                <a:gridCol w="813596">
                  <a:extLst>
                    <a:ext uri="{9D8B030D-6E8A-4147-A177-3AD203B41FA5}">
                      <a16:colId xmlns:a16="http://schemas.microsoft.com/office/drawing/2014/main" val="3931377417"/>
                    </a:ext>
                  </a:extLst>
                </a:gridCol>
                <a:gridCol w="915697">
                  <a:extLst>
                    <a:ext uri="{9D8B030D-6E8A-4147-A177-3AD203B41FA5}">
                      <a16:colId xmlns:a16="http://schemas.microsoft.com/office/drawing/2014/main" val="1702577457"/>
                    </a:ext>
                  </a:extLst>
                </a:gridCol>
              </a:tblGrid>
              <a:tr h="2692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3217502"/>
                  </a:ext>
                </a:extLst>
              </a:tr>
              <a:tr h="5396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на начало года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323 998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312 755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309 618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309 358 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2567797"/>
                  </a:ext>
                </a:extLst>
              </a:tr>
              <a:tr h="2692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Родившиеся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4 089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3673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591909"/>
                  </a:ext>
                </a:extLst>
              </a:tr>
              <a:tr h="423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рождаемости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1000 чел. населения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467657"/>
                  </a:ext>
                </a:extLst>
              </a:tr>
              <a:tr h="269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Умершие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3 196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3013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7815631"/>
                  </a:ext>
                </a:extLst>
              </a:tr>
              <a:tr h="423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смертности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1000 чел. населения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2969157"/>
                  </a:ext>
                </a:extLst>
              </a:tr>
              <a:tr h="4232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Естественный прирост (убыль</a:t>
                      </a: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-937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BBB5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41412"/>
                  </a:ext>
                </a:extLst>
              </a:tr>
              <a:tr h="6417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 коэффициент естественного прироста (убыли)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1000 чел. населения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5212455"/>
                  </a:ext>
                </a:extLst>
              </a:tr>
            </a:tbl>
          </a:graphicData>
        </a:graphic>
      </p:graphicFrame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98AC4FBB-182D-4AD6-9D65-D36AC0609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043710"/>
              </p:ext>
            </p:extLst>
          </p:nvPr>
        </p:nvGraphicFramePr>
        <p:xfrm>
          <a:off x="6717316" y="5435375"/>
          <a:ext cx="5849517" cy="353424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133509">
                  <a:extLst>
                    <a:ext uri="{9D8B030D-6E8A-4147-A177-3AD203B41FA5}">
                      <a16:colId xmlns:a16="http://schemas.microsoft.com/office/drawing/2014/main" val="1650714734"/>
                    </a:ext>
                  </a:extLst>
                </a:gridCol>
                <a:gridCol w="598034">
                  <a:extLst>
                    <a:ext uri="{9D8B030D-6E8A-4147-A177-3AD203B41FA5}">
                      <a16:colId xmlns:a16="http://schemas.microsoft.com/office/drawing/2014/main" val="484629936"/>
                    </a:ext>
                  </a:extLst>
                </a:gridCol>
                <a:gridCol w="513031">
                  <a:extLst>
                    <a:ext uri="{9D8B030D-6E8A-4147-A177-3AD203B41FA5}">
                      <a16:colId xmlns:a16="http://schemas.microsoft.com/office/drawing/2014/main" val="3402478387"/>
                    </a:ext>
                  </a:extLst>
                </a:gridCol>
                <a:gridCol w="512428">
                  <a:extLst>
                    <a:ext uri="{9D8B030D-6E8A-4147-A177-3AD203B41FA5}">
                      <a16:colId xmlns:a16="http://schemas.microsoft.com/office/drawing/2014/main" val="3415833306"/>
                    </a:ext>
                  </a:extLst>
                </a:gridCol>
                <a:gridCol w="513031">
                  <a:extLst>
                    <a:ext uri="{9D8B030D-6E8A-4147-A177-3AD203B41FA5}">
                      <a16:colId xmlns:a16="http://schemas.microsoft.com/office/drawing/2014/main" val="1109891805"/>
                    </a:ext>
                  </a:extLst>
                </a:gridCol>
                <a:gridCol w="512428">
                  <a:extLst>
                    <a:ext uri="{9D8B030D-6E8A-4147-A177-3AD203B41FA5}">
                      <a16:colId xmlns:a16="http://schemas.microsoft.com/office/drawing/2014/main" val="3281806848"/>
                    </a:ext>
                  </a:extLst>
                </a:gridCol>
                <a:gridCol w="513031">
                  <a:extLst>
                    <a:ext uri="{9D8B030D-6E8A-4147-A177-3AD203B41FA5}">
                      <a16:colId xmlns:a16="http://schemas.microsoft.com/office/drawing/2014/main" val="2209867662"/>
                    </a:ext>
                  </a:extLst>
                </a:gridCol>
                <a:gridCol w="554025">
                  <a:extLst>
                    <a:ext uri="{9D8B030D-6E8A-4147-A177-3AD203B41FA5}">
                      <a16:colId xmlns:a16="http://schemas.microsoft.com/office/drawing/2014/main" val="2215321033"/>
                    </a:ext>
                  </a:extLst>
                </a:gridCol>
              </a:tblGrid>
              <a:tr h="3034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(потоки миграции)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1549272"/>
                  </a:ext>
                </a:extLst>
              </a:tr>
              <a:tr h="2989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прибывших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4745  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4197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3126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2527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3077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3752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4246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132897"/>
                  </a:ext>
                </a:extLst>
              </a:tr>
              <a:tr h="259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выбывших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7155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6090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4803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4485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5265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4266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3922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3900237"/>
                  </a:ext>
                </a:extLst>
              </a:tr>
              <a:tr h="330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Миграционный прирост (+) / отток (-)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-2410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-1893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-1677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-1958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-2188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-514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ru-RU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9BBB5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820076"/>
                  </a:ext>
                </a:extLst>
              </a:tr>
              <a:tr h="2644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России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-2669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-2126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-1509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-2046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-2125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-976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5519344"/>
                  </a:ext>
                </a:extLst>
              </a:tr>
              <a:tr h="2746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внутрирегиональная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62770"/>
                  </a:ext>
                </a:extLst>
              </a:tr>
              <a:tr h="259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межрегиональная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-2628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-1927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-1297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-1678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-1961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-1150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8792558"/>
                  </a:ext>
                </a:extLst>
              </a:tr>
              <a:tr h="257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международная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-63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6542911"/>
                  </a:ext>
                </a:extLst>
              </a:tr>
              <a:tr h="259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странами СНГ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6001689"/>
                  </a:ext>
                </a:extLst>
              </a:tr>
              <a:tr h="330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другими зарубежными странами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687474"/>
                  </a:ext>
                </a:extLst>
              </a:tr>
              <a:tr h="2595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Внешняя (для региона) миграция</a:t>
                      </a:r>
                      <a:endParaRPr lang="ru-RU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-2369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-1694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-1465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-1590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-688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431090"/>
                  </a:ext>
                </a:extLst>
              </a:tr>
            </a:tbl>
          </a:graphicData>
        </a:graphic>
      </p:graphicFrame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CA15B9BF-B773-4B12-A352-F690885C6186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9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-4591" y="2362955"/>
            <a:ext cx="9605792" cy="0"/>
          </a:xfrm>
          <a:prstGeom prst="line">
            <a:avLst/>
          </a:prstGeom>
          <a:solidFill>
            <a:srgbClr val="296170"/>
          </a:solidFill>
          <a:effectLst>
            <a:glow rad="101600">
              <a:srgbClr val="4BACC6">
                <a:satMod val="175000"/>
                <a:alpha val="40000"/>
              </a:srgbClr>
            </a:glow>
            <a:outerShdw blurRad="50800" dist="38100" dir="2700000" sx="50000" sy="5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5" name="Прямоугольник 4"/>
          <p:cNvSpPr/>
          <p:nvPr/>
        </p:nvSpPr>
        <p:spPr>
          <a:xfrm>
            <a:off x="6545283" y="1697961"/>
            <a:ext cx="2724062" cy="944609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2023-2024 годах зафиксирован естественный прирост населения </a:t>
            </a: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(253 и 322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человека соответственно)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8681" y="1194400"/>
            <a:ext cx="5953595" cy="30700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/>
            <a:r>
              <a:rPr lang="ru-RU" sz="1300" b="1" kern="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НЕГАТИВНЫЕ ТЕНДЕНЦИИ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3876" y="3125832"/>
            <a:ext cx="5951343" cy="738664"/>
          </a:xfrm>
          <a:prstGeom prst="rect">
            <a:avLst/>
          </a:prstGeom>
          <a:solidFill>
            <a:srgbClr val="F8760B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Отрицательная динамика важнейших демографических процессов в период 2010-2025 гг., как итог </a:t>
            </a:r>
            <a:r>
              <a:rPr lang="ru-RU" sz="1400" b="1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снижение численности населения на 20,18 тыс. чел (6,18%)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4890" y="4134525"/>
            <a:ext cx="5951345" cy="954107"/>
          </a:xfrm>
          <a:prstGeom prst="rect">
            <a:avLst/>
          </a:prstGeom>
          <a:solidFill>
            <a:srgbClr val="F8760B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структуре причин смерти ведущее место сохраняет смертность от болезней системы кровообращения, новообразования, несчастных случаев, травм и отравлений, а также болезней органов дыхания и пищеварения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50716" y="2859165"/>
            <a:ext cx="3025493" cy="1293363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Наблюдается рост международной миграции, особенно из стран СНГ </a:t>
            </a:r>
          </a:p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(+827 человек в 2024 году);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51943" y="1200200"/>
            <a:ext cx="6014944" cy="295337"/>
          </a:xfrm>
          <a:prstGeom prst="rect">
            <a:avLst/>
          </a:prstGeom>
          <a:solidFill>
            <a:srgbClr val="41A449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3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ПОЗИТИВНЫЕ ТЕНДЕНЦИИ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494895" y="1687989"/>
            <a:ext cx="3081314" cy="964365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2024 году впервые за весь анализируемый период отмечен миграционный прирост </a:t>
            </a:r>
          </a:p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(+324 человека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38989" y="2825332"/>
            <a:ext cx="2724061" cy="1327196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 ключевым демографическим показателям естественного прироста населения городской округ опережает среднероссийский уровень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53378" y="4353078"/>
            <a:ext cx="6013509" cy="1599650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Наблюдается резкий рост международной миграции в 2024 году: прибыло 1583 человека (в 2 раза больше, чем в 2023 году),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выбыло – 387 человек.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Положительное сальдо международной миграции составило +1196 человек, что стало ключевым фактором общего прироста. 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Основной вклад вносит миграция из стран СНГ (+827 человек).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3204" y="5429508"/>
            <a:ext cx="5968507" cy="523220"/>
          </a:xfrm>
          <a:prstGeom prst="rect">
            <a:avLst/>
          </a:prstGeom>
          <a:solidFill>
            <a:srgbClr val="F8760B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Смертность от внешних причин остается главным фактором </a:t>
            </a:r>
            <a:r>
              <a:rPr lang="ru-RU" sz="1400" b="1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потерь населения в трудоспособном возрасте.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728" y="675815"/>
            <a:ext cx="11006267" cy="3228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Демографические тенденции</a:t>
            </a:r>
            <a:endParaRPr lang="ru-RU" sz="1575" b="1" cap="all" spc="179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20880" y="7619809"/>
            <a:ext cx="1398448" cy="590931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Возрастной состав</a:t>
            </a:r>
          </a:p>
        </p:txBody>
      </p:sp>
      <p:graphicFrame>
        <p:nvGraphicFramePr>
          <p:cNvPr id="29" name="Объект 26">
            <a:extLst>
              <a:ext uri="{FF2B5EF4-FFF2-40B4-BE49-F238E27FC236}">
                <a16:creationId xmlns:a16="http://schemas.microsoft.com/office/drawing/2014/main" id="{17F1BB10-9BF3-4156-B984-1D679BD38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744000"/>
              </p:ext>
            </p:extLst>
          </p:nvPr>
        </p:nvGraphicFramePr>
        <p:xfrm>
          <a:off x="6519120" y="6229350"/>
          <a:ext cx="6238875" cy="2998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75184" y="1684576"/>
            <a:ext cx="5944549" cy="1169551"/>
          </a:xfrm>
          <a:prstGeom prst="rect">
            <a:avLst/>
          </a:prstGeom>
          <a:solidFill>
            <a:srgbClr val="F8760B"/>
          </a:solidFill>
          <a:ln w="1270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Гендерная диспропорция:</a:t>
            </a:r>
          </a:p>
          <a:p>
            <a:pPr algn="ctr"/>
            <a:r>
              <a:rPr lang="ru-RU" sz="1400" b="1" kern="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54,6 % - женский пол; 45,4 % – мужской пол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пенсионном </a:t>
            </a:r>
            <a:r>
              <a:rPr lang="ru-RU" sz="1400" kern="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возрасте распределение между мужчинами и женщинами составляет 1 : 2,36 </a:t>
            </a:r>
          </a:p>
          <a:p>
            <a:pPr algn="ctr"/>
            <a:r>
              <a:rPr lang="ru-RU" sz="1400" kern="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(29,7% мужчин против 70,3% женщин)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074BA0-DF9E-4B9C-8525-40B0B4DC0078}"/>
              </a:ext>
            </a:extLst>
          </p:cNvPr>
          <p:cNvSpPr txBox="1"/>
          <p:nvPr/>
        </p:nvSpPr>
        <p:spPr>
          <a:xfrm>
            <a:off x="784176" y="264096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5F45AF2B-41C7-400B-AE45-107D358C70F1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8DBFC760-A364-4EAE-8438-E40042015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9740492"/>
              </p:ext>
            </p:extLst>
          </p:nvPr>
        </p:nvGraphicFramePr>
        <p:xfrm>
          <a:off x="383876" y="6229350"/>
          <a:ext cx="6137910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716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728" y="2857844"/>
            <a:ext cx="5917019" cy="509607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Прогноз численности населения на расчетный срок до </a:t>
            </a:r>
            <a:r>
              <a:rPr lang="ru-RU" sz="1400" b="1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2046 </a:t>
            </a:r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года в различных сценариях, тыс. человек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7728" y="1453974"/>
            <a:ext cx="5929695" cy="1198403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соответствии с действующим генеральным планом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городского поселения город Владикавказ</a:t>
            </a:r>
          </a:p>
          <a:p>
            <a:pPr algn="ctr"/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 началу 2040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года предполагается увеличение численности населения до </a:t>
            </a:r>
            <a:r>
              <a:rPr lang="ru-RU" sz="1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350 000 тыс. чел.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728" y="675815"/>
            <a:ext cx="11006267" cy="32284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Демографический прогноз</a:t>
            </a:r>
            <a:endParaRPr lang="ru-RU" sz="1575" b="1" cap="all" spc="179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C1133-2778-451F-9252-FB3BCE0EBF65}"/>
              </a:ext>
            </a:extLst>
          </p:cNvPr>
          <p:cNvSpPr txBox="1"/>
          <p:nvPr/>
        </p:nvSpPr>
        <p:spPr>
          <a:xfrm>
            <a:off x="814558" y="249718"/>
            <a:ext cx="3281986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 / ПРОГНОЗ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7D528F8-653D-4F31-B83A-06E341D4876F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1913955-970D-4FD2-8811-2A4F4250B604}"/>
              </a:ext>
            </a:extLst>
          </p:cNvPr>
          <p:cNvCxnSpPr/>
          <p:nvPr/>
        </p:nvCxnSpPr>
        <p:spPr>
          <a:xfrm>
            <a:off x="9569152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B71DAA-7093-4D7F-B415-87F64F4D0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835" y="8945963"/>
            <a:ext cx="2016224" cy="54590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E0EA60E-4C7F-4700-86E0-87A283719B1D}"/>
              </a:ext>
            </a:extLst>
          </p:cNvPr>
          <p:cNvCxnSpPr/>
          <p:nvPr/>
        </p:nvCxnSpPr>
        <p:spPr>
          <a:xfrm>
            <a:off x="-4591" y="8878748"/>
            <a:ext cx="3232448" cy="0"/>
          </a:xfrm>
          <a:prstGeom prst="line">
            <a:avLst/>
          </a:prstGeom>
          <a:ln w="19050">
            <a:solidFill>
              <a:srgbClr val="ACD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717AC1-F29C-4172-A991-0B4AB6518058}"/>
              </a:ext>
            </a:extLst>
          </p:cNvPr>
          <p:cNvSpPr txBox="1"/>
          <p:nvPr/>
        </p:nvSpPr>
        <p:spPr>
          <a:xfrm>
            <a:off x="667337" y="8893125"/>
            <a:ext cx="3650377" cy="69672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Администрация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местного самоуправления </a:t>
            </a:r>
          </a:p>
          <a:p>
            <a:pPr>
              <a:lnSpc>
                <a:spcPct val="115000"/>
              </a:lnSpc>
              <a:tabLst>
                <a:tab pos="1120140" algn="l"/>
              </a:tabLst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г. Владикавказа</a:t>
            </a:r>
          </a:p>
        </p:txBody>
      </p:sp>
      <p:pic>
        <p:nvPicPr>
          <p:cNvPr id="21" name="Picture 2" descr="Picture background">
            <a:extLst>
              <a:ext uri="{FF2B5EF4-FFF2-40B4-BE49-F238E27FC236}">
                <a16:creationId xmlns:a16="http://schemas.microsoft.com/office/drawing/2014/main" id="{327F30B6-1417-4859-9A8C-3E9A94B0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" y="8929852"/>
            <a:ext cx="623276" cy="62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40BC9177-6EA0-4869-813D-CF058678A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494734"/>
              </p:ext>
            </p:extLst>
          </p:nvPr>
        </p:nvGraphicFramePr>
        <p:xfrm>
          <a:off x="327728" y="3757888"/>
          <a:ext cx="5929695" cy="442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9B5438F-FFA7-444D-B6AE-0EF3679617EC}"/>
              </a:ext>
            </a:extLst>
          </p:cNvPr>
          <p:cNvSpPr txBox="1"/>
          <p:nvPr/>
        </p:nvSpPr>
        <p:spPr>
          <a:xfrm>
            <a:off x="6533591" y="2909228"/>
            <a:ext cx="5929695" cy="523220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Проектные показатели перспективной численности населения в разрезе внутригородских районов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EF057925-079C-409C-8795-EE7F84348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625434"/>
              </p:ext>
            </p:extLst>
          </p:nvPr>
        </p:nvGraphicFramePr>
        <p:xfrm>
          <a:off x="6527814" y="3757888"/>
          <a:ext cx="5929695" cy="388842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288209">
                  <a:extLst>
                    <a:ext uri="{9D8B030D-6E8A-4147-A177-3AD203B41FA5}">
                      <a16:colId xmlns:a16="http://schemas.microsoft.com/office/drawing/2014/main" val="2255727406"/>
                    </a:ext>
                  </a:extLst>
                </a:gridCol>
                <a:gridCol w="1641486">
                  <a:extLst>
                    <a:ext uri="{9D8B030D-6E8A-4147-A177-3AD203B41FA5}">
                      <a16:colId xmlns:a16="http://schemas.microsoft.com/office/drawing/2014/main" val="4291359397"/>
                    </a:ext>
                  </a:extLst>
                </a:gridCol>
              </a:tblGrid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Территориальная единица</a:t>
                      </a:r>
                      <a:endParaRPr lang="ru-RU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Всё население</a:t>
                      </a:r>
                      <a:endParaRPr lang="ru-RU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90649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Городской округ город Владикавказ</a:t>
                      </a:r>
                      <a:endParaRPr lang="ru-RU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3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325,0</a:t>
                      </a:r>
                      <a:endParaRPr lang="ru-RU" sz="13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48981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Владикавказ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307,78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737564"/>
                  </a:ext>
                </a:extLst>
              </a:tr>
              <a:tr h="388842">
                <a:tc gridSpan="2"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внутригородские районы: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267999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Затеречный район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68,90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805217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Иристонский район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70,85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351629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Промышленный район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51,68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351935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Северо-Западный район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116,35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7455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пгт. Заводской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15,82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821327"/>
                  </a:ext>
                </a:extLst>
              </a:tr>
              <a:tr h="388842"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население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8016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</a:t>
                      </a:r>
                      <a:endParaRPr lang="ru-RU" sz="11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1299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E9C7F83-571D-475B-AC04-78182E4B5311}"/>
              </a:ext>
            </a:extLst>
          </p:cNvPr>
          <p:cNvSpPr txBox="1"/>
          <p:nvPr/>
        </p:nvSpPr>
        <p:spPr>
          <a:xfrm>
            <a:off x="6527814" y="1757680"/>
            <a:ext cx="5960245" cy="738664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0" dirty="0"/>
              <a:t>Предусматривается возможность роста численности населения в пределах </a:t>
            </a:r>
            <a:r>
              <a:rPr lang="ru-RU" dirty="0"/>
              <a:t>расчётного срока до 325 тыс. чел.,</a:t>
            </a:r>
          </a:p>
          <a:p>
            <a:r>
              <a:rPr lang="ru-RU" dirty="0"/>
              <a:t> первой очереди – до 315 т.ч </a:t>
            </a:r>
          </a:p>
        </p:txBody>
      </p:sp>
    </p:spTree>
    <p:extLst>
      <p:ext uri="{BB962C8B-B14F-4D97-AF65-F5344CB8AC3E}">
        <p14:creationId xmlns:p14="http://schemas.microsoft.com/office/powerpoint/2010/main" val="26838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2960" y="524334"/>
            <a:ext cx="324035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b="1" spc="15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Цели территориального планирования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112" y="680697"/>
            <a:ext cx="378899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Существующее землепользование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3" y="7433685"/>
            <a:ext cx="5927829" cy="191281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753172-5A86-4756-BA85-8CED7664FFBD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423043-2056-4BD4-87D0-9ADDC26DDAE4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03D0FD-3B11-482C-A92C-D830AF17F7E1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395631-C91C-489F-B5BC-E92D40F759B0}"/>
              </a:ext>
            </a:extLst>
          </p:cNvPr>
          <p:cNvSpPr txBox="1"/>
          <p:nvPr/>
        </p:nvSpPr>
        <p:spPr>
          <a:xfrm>
            <a:off x="178608" y="1455857"/>
            <a:ext cx="640697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Анализ существующего землепользования выполнен на основе актуальных кадастровых </a:t>
            </a:r>
            <a:r>
              <a:rPr lang="ru-RU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ru-RU" sz="1300" i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арталов </a:t>
            </a:r>
            <a:r>
              <a:rPr lang="ru-RU" sz="13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территории, предоставленных Росреестром. </a:t>
            </a:r>
          </a:p>
          <a:p>
            <a:pPr algn="just"/>
            <a:r>
              <a:rPr lang="ru-RU" sz="13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Поскольку большинство земельных </a:t>
            </a:r>
            <a:r>
              <a:rPr lang="ru-RU" sz="1300" i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участков </a:t>
            </a:r>
            <a:r>
              <a:rPr lang="en-US" sz="1300" i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~50 </a:t>
            </a:r>
            <a:r>
              <a:rPr lang="ru-RU" sz="1300" i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 в </a:t>
            </a:r>
            <a:r>
              <a:rPr lang="ru-RU" sz="13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границах проектирования поставлены на кадастровый учёт, проектные предложения по Генеральному плану разрабатываются с учётом этих данных.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9D0495D-AF3E-445A-998E-B34F8E72A0B7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3" t="6501" r="4316"/>
          <a:stretch/>
        </p:blipFill>
        <p:spPr>
          <a:xfrm>
            <a:off x="6976864" y="1344216"/>
            <a:ext cx="5472630" cy="78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5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3EDDD-4D0A-49F6-B2C8-921AE5A3BC94}"/>
              </a:ext>
            </a:extLst>
          </p:cNvPr>
          <p:cNvSpPr txBox="1"/>
          <p:nvPr/>
        </p:nvSpPr>
        <p:spPr>
          <a:xfrm>
            <a:off x="962960" y="524334"/>
            <a:ext cx="324035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300" b="1" spc="15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Цели территориального планирования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8BB4F-898E-4FAB-9D22-42220A5EFB3D}"/>
              </a:ext>
            </a:extLst>
          </p:cNvPr>
          <p:cNvSpPr txBox="1"/>
          <p:nvPr/>
        </p:nvSpPr>
        <p:spPr>
          <a:xfrm>
            <a:off x="208112" y="680697"/>
            <a:ext cx="3788990" cy="375487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Жилищное строительство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A99DB3-F1A6-4893-ADE0-F4C058309EF0}"/>
              </a:ext>
            </a:extLst>
          </p:cNvPr>
          <p:cNvSpPr/>
          <p:nvPr/>
        </p:nvSpPr>
        <p:spPr>
          <a:xfrm>
            <a:off x="331173" y="254702"/>
            <a:ext cx="377175" cy="363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A6C8-EAE6-40EA-A95B-9AF829AEE13C}"/>
              </a:ext>
            </a:extLst>
          </p:cNvPr>
          <p:cNvSpPr txBox="1"/>
          <p:nvPr/>
        </p:nvSpPr>
        <p:spPr>
          <a:xfrm>
            <a:off x="448813" y="277724"/>
            <a:ext cx="2481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3000B-D4D2-4239-B3A2-FCAEEEFFA2DD}"/>
              </a:ext>
            </a:extLst>
          </p:cNvPr>
          <p:cNvSpPr txBox="1"/>
          <p:nvPr/>
        </p:nvSpPr>
        <p:spPr>
          <a:xfrm>
            <a:off x="814558" y="249718"/>
            <a:ext cx="1640244" cy="363787"/>
          </a:xfrm>
          <a:prstGeom prst="rect">
            <a:avLst/>
          </a:prstGeom>
          <a:solidFill>
            <a:srgbClr val="6AB3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lnSpc>
                <a:spcPct val="110000"/>
              </a:lnSpc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АНАЛИЗ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A273748-F301-47B4-B9BB-F7CFEA479CE0}"/>
              </a:ext>
            </a:extLst>
          </p:cNvPr>
          <p:cNvCxnSpPr/>
          <p:nvPr/>
        </p:nvCxnSpPr>
        <p:spPr>
          <a:xfrm>
            <a:off x="-18144" y="1056184"/>
            <a:ext cx="12806192" cy="3429"/>
          </a:xfrm>
          <a:prstGeom prst="line">
            <a:avLst/>
          </a:prstGeom>
          <a:ln w="19050">
            <a:solidFill>
              <a:srgbClr val="67C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34DC3804-938A-4E62-B86F-1C70564BE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15" y="1360190"/>
            <a:ext cx="10655217" cy="416074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Ввод в действия жилых домов на территории городского округа город Владикавказ*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23A3E5EB-2461-4148-B2D6-69899CD8F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9705351"/>
              </p:ext>
            </p:extLst>
          </p:nvPr>
        </p:nvGraphicFramePr>
        <p:xfrm>
          <a:off x="331173" y="1920280"/>
          <a:ext cx="12090865" cy="321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2AB8E1A0-8168-4AF3-83CD-8E2A32927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" y="9358009"/>
            <a:ext cx="112790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Примечание - *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данные Управления Федеральной службы государственной статистики по Северо-Кавказскому федеральному округу (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https://26.rosstat.gov.ru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 / **первое полугодие 2025 г.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79E4B1-3304-44B5-81D6-57E3BD329A3D}"/>
              </a:ext>
            </a:extLst>
          </p:cNvPr>
          <p:cNvSpPr txBox="1"/>
          <p:nvPr/>
        </p:nvSpPr>
        <p:spPr>
          <a:xfrm>
            <a:off x="1766816" y="5459875"/>
            <a:ext cx="10655217" cy="350778"/>
          </a:xfrm>
          <a:prstGeom prst="rect">
            <a:avLst/>
          </a:prstGeom>
          <a:solidFill>
            <a:srgbClr val="49AF5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Динамика жилищного строительства г.о. Владикавказ в 2010–2025 гг., тыс. 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м²</a:t>
            </a: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D07AE876-5E0B-4FCC-AB0E-CEA19C173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812256"/>
              </p:ext>
            </p:extLst>
          </p:nvPr>
        </p:nvGraphicFramePr>
        <p:xfrm>
          <a:off x="331173" y="5952728"/>
          <a:ext cx="12090861" cy="268336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15198">
                  <a:extLst>
                    <a:ext uri="{9D8B030D-6E8A-4147-A177-3AD203B41FA5}">
                      <a16:colId xmlns:a16="http://schemas.microsoft.com/office/drawing/2014/main" val="967447604"/>
                    </a:ext>
                  </a:extLst>
                </a:gridCol>
                <a:gridCol w="626558">
                  <a:extLst>
                    <a:ext uri="{9D8B030D-6E8A-4147-A177-3AD203B41FA5}">
                      <a16:colId xmlns:a16="http://schemas.microsoft.com/office/drawing/2014/main" val="3779000856"/>
                    </a:ext>
                  </a:extLst>
                </a:gridCol>
                <a:gridCol w="592690">
                  <a:extLst>
                    <a:ext uri="{9D8B030D-6E8A-4147-A177-3AD203B41FA5}">
                      <a16:colId xmlns:a16="http://schemas.microsoft.com/office/drawing/2014/main" val="3407711205"/>
                    </a:ext>
                  </a:extLst>
                </a:gridCol>
                <a:gridCol w="607205">
                  <a:extLst>
                    <a:ext uri="{9D8B030D-6E8A-4147-A177-3AD203B41FA5}">
                      <a16:colId xmlns:a16="http://schemas.microsoft.com/office/drawing/2014/main" val="1233817167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2762727704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1924900028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857090371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232385486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1052582295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4138537846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556547559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997583615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1715040148"/>
                    </a:ext>
                  </a:extLst>
                </a:gridCol>
                <a:gridCol w="670101">
                  <a:extLst>
                    <a:ext uri="{9D8B030D-6E8A-4147-A177-3AD203B41FA5}">
                      <a16:colId xmlns:a16="http://schemas.microsoft.com/office/drawing/2014/main" val="1305981218"/>
                    </a:ext>
                  </a:extLst>
                </a:gridCol>
                <a:gridCol w="667684">
                  <a:extLst>
                    <a:ext uri="{9D8B030D-6E8A-4147-A177-3AD203B41FA5}">
                      <a16:colId xmlns:a16="http://schemas.microsoft.com/office/drawing/2014/main" val="1389725075"/>
                    </a:ext>
                  </a:extLst>
                </a:gridCol>
                <a:gridCol w="742677">
                  <a:extLst>
                    <a:ext uri="{9D8B030D-6E8A-4147-A177-3AD203B41FA5}">
                      <a16:colId xmlns:a16="http://schemas.microsoft.com/office/drawing/2014/main" val="4234618696"/>
                    </a:ext>
                  </a:extLst>
                </a:gridCol>
                <a:gridCol w="737839">
                  <a:extLst>
                    <a:ext uri="{9D8B030D-6E8A-4147-A177-3AD203B41FA5}">
                      <a16:colId xmlns:a16="http://schemas.microsoft.com/office/drawing/2014/main" val="1473594203"/>
                    </a:ext>
                  </a:extLst>
                </a:gridCol>
              </a:tblGrid>
              <a:tr h="369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2025**</a:t>
                      </a:r>
                      <a:endParaRPr lang="ru-RU" sz="1100" b="1" cap="small" spc="-1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val="3952541291"/>
                  </a:ext>
                </a:extLst>
              </a:tr>
              <a:tr h="341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cap="non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 жилых помещений</a:t>
                      </a:r>
                      <a:endParaRPr lang="ru-RU" sz="1100" cap="none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10525,7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10561,8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10591,1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10735,7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10876,5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11070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11279,4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11432,4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11563,5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11708,4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11836,6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12085,7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12202,7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12462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12572,4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/>
                </a:tc>
                <a:extLst>
                  <a:ext uri="{0D108BD9-81ED-4DB2-BD59-A6C34878D82A}">
                    <a16:rowId xmlns:a16="http://schemas.microsoft.com/office/drawing/2014/main" val="4256097257"/>
                  </a:ext>
                </a:extLst>
              </a:tr>
              <a:tr h="3415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cap="non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действие жилых домов, всего</a:t>
                      </a:r>
                      <a:endParaRPr lang="ru-RU" sz="1100" cap="none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108,7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138,4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172,5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169,7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142,4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134,8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146,7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145,8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169,2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164,4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168,5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155,3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189,1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327,0 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355,9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b="1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222,9</a:t>
                      </a:r>
                      <a:endParaRPr lang="ru-RU" sz="1100" b="1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val="263225558"/>
                  </a:ext>
                </a:extLst>
              </a:tr>
              <a:tr h="4968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cap="non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в действие индивидуальных жилых домов</a:t>
                      </a:r>
                      <a:endParaRPr lang="ru-RU" sz="1100" cap="none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63,2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47,7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val="2064814928"/>
                  </a:ext>
                </a:extLst>
              </a:tr>
              <a:tr h="512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00" cap="non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ввод ИЖС в общем объеме ввода жилых домов</a:t>
                      </a:r>
                      <a:endParaRPr lang="ru-RU" sz="1100" cap="none" baseline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13,9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141" marR="351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32,2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cap="small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21,4</a:t>
                      </a:r>
                      <a:endParaRPr lang="ru-RU" sz="1100" cap="small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83" marR="66583" marT="0" marB="0" anchor="ctr"/>
                </a:tc>
                <a:extLst>
                  <a:ext uri="{0D108BD9-81ED-4DB2-BD59-A6C34878D82A}">
                    <a16:rowId xmlns:a16="http://schemas.microsoft.com/office/drawing/2014/main" val="30984487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C3700CA-B08A-41BC-91CF-71C7B01CCDAF}"/>
              </a:ext>
            </a:extLst>
          </p:cNvPr>
          <p:cNvSpPr txBox="1"/>
          <p:nvPr/>
        </p:nvSpPr>
        <p:spPr>
          <a:xfrm>
            <a:off x="1792288" y="8699620"/>
            <a:ext cx="10629746" cy="377246"/>
          </a:xfrm>
          <a:prstGeom prst="rect">
            <a:avLst/>
          </a:prstGeom>
          <a:solidFill>
            <a:srgbClr val="9BBB59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в среднем на одного жителя городского округа приходится </a:t>
            </a:r>
            <a:r>
              <a:rPr lang="ru-RU" sz="1600" b="1" dirty="0"/>
              <a:t>40,56 м² общей площади жилья</a:t>
            </a:r>
          </a:p>
        </p:txBody>
      </p:sp>
    </p:spTree>
    <p:extLst>
      <p:ext uri="{BB962C8B-B14F-4D97-AF65-F5344CB8AC3E}">
        <p14:creationId xmlns:p14="http://schemas.microsoft.com/office/powerpoint/2010/main" val="2012937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23819</TotalTime>
  <Words>2948</Words>
  <Application>Microsoft Office PowerPoint</Application>
  <PresentationFormat>A3 (297x420 мм)</PresentationFormat>
  <Paragraphs>810</Paragraphs>
  <Slides>27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quote-cjk-patch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Рыбник Ольга Николаевна</dc:creator>
  <cp:lastModifiedBy>Пользователь</cp:lastModifiedBy>
  <cp:revision>976</cp:revision>
  <cp:lastPrinted>2016-07-26T10:25:24Z</cp:lastPrinted>
  <dcterms:created xsi:type="dcterms:W3CDTF">2014-02-14T13:04:10Z</dcterms:created>
  <dcterms:modified xsi:type="dcterms:W3CDTF">2025-11-19T09:48:28Z</dcterms:modified>
</cp:coreProperties>
</file>